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Lst>
  <p:sldSz cy="5143500" cx="9144000"/>
  <p:notesSz cx="6858000" cy="9144000"/>
  <p:embeddedFontLst>
    <p:embeddedFont>
      <p:font typeface="Roboto"/>
      <p:regular r:id="rId32"/>
      <p:bold r:id="rId33"/>
      <p:italic r:id="rId34"/>
      <p:boldItalic r:id="rId35"/>
    </p:embeddedFont>
    <p:embeddedFont>
      <p:font typeface="Montserrat"/>
      <p:regular r:id="rId36"/>
      <p:bold r:id="rId37"/>
      <p:italic r:id="rId38"/>
      <p:boldItalic r:id="rId39"/>
    </p:embeddedFont>
    <p:embeddedFont>
      <p:font typeface="Lato"/>
      <p:regular r:id="rId40"/>
      <p:bold r:id="rId41"/>
      <p:italic r:id="rId42"/>
      <p:boldItalic r:id="rId43"/>
    </p:embeddedFont>
    <p:embeddedFont>
      <p:font typeface="Average"/>
      <p:regular r:id="rId44"/>
    </p:embeddedFont>
    <p:embeddedFont>
      <p:font typeface="Century Gothic"/>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Lato-regular.fntdata"/><Relationship Id="rId20" Type="http://schemas.openxmlformats.org/officeDocument/2006/relationships/slide" Target="slides/slide16.xml"/><Relationship Id="rId42" Type="http://schemas.openxmlformats.org/officeDocument/2006/relationships/font" Target="fonts/Lato-italic.fntdata"/><Relationship Id="rId41" Type="http://schemas.openxmlformats.org/officeDocument/2006/relationships/font" Target="fonts/Lato-bold.fntdata"/><Relationship Id="rId22" Type="http://schemas.openxmlformats.org/officeDocument/2006/relationships/slide" Target="slides/slide18.xml"/><Relationship Id="rId44" Type="http://schemas.openxmlformats.org/officeDocument/2006/relationships/font" Target="fonts/Average-regular.fntdata"/><Relationship Id="rId21" Type="http://schemas.openxmlformats.org/officeDocument/2006/relationships/slide" Target="slides/slide17.xml"/><Relationship Id="rId43" Type="http://schemas.openxmlformats.org/officeDocument/2006/relationships/font" Target="fonts/Lato-boldItalic.fntdata"/><Relationship Id="rId24" Type="http://schemas.openxmlformats.org/officeDocument/2006/relationships/slide" Target="slides/slide20.xml"/><Relationship Id="rId46" Type="http://schemas.openxmlformats.org/officeDocument/2006/relationships/font" Target="fonts/CenturyGothic-bold.fntdata"/><Relationship Id="rId23" Type="http://schemas.openxmlformats.org/officeDocument/2006/relationships/slide" Target="slides/slide19.xml"/><Relationship Id="rId45" Type="http://schemas.openxmlformats.org/officeDocument/2006/relationships/font" Target="fonts/CenturyGothic-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48" Type="http://schemas.openxmlformats.org/officeDocument/2006/relationships/font" Target="fonts/CenturyGothic-boldItalic.fntdata"/><Relationship Id="rId25" Type="http://schemas.openxmlformats.org/officeDocument/2006/relationships/slide" Target="slides/slide21.xml"/><Relationship Id="rId47" Type="http://schemas.openxmlformats.org/officeDocument/2006/relationships/font" Target="fonts/CenturyGothic-italic.fntdata"/><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Roboto-bold.fntdata"/><Relationship Id="rId10" Type="http://schemas.openxmlformats.org/officeDocument/2006/relationships/slide" Target="slides/slide6.xml"/><Relationship Id="rId32" Type="http://schemas.openxmlformats.org/officeDocument/2006/relationships/font" Target="fonts/Roboto-regular.fntdata"/><Relationship Id="rId13" Type="http://schemas.openxmlformats.org/officeDocument/2006/relationships/slide" Target="slides/slide9.xml"/><Relationship Id="rId35" Type="http://schemas.openxmlformats.org/officeDocument/2006/relationships/font" Target="fonts/Roboto-boldItalic.fntdata"/><Relationship Id="rId12" Type="http://schemas.openxmlformats.org/officeDocument/2006/relationships/slide" Target="slides/slide8.xml"/><Relationship Id="rId34" Type="http://schemas.openxmlformats.org/officeDocument/2006/relationships/font" Target="fonts/Roboto-italic.fntdata"/><Relationship Id="rId15" Type="http://schemas.openxmlformats.org/officeDocument/2006/relationships/slide" Target="slides/slide11.xml"/><Relationship Id="rId37" Type="http://schemas.openxmlformats.org/officeDocument/2006/relationships/font" Target="fonts/Montserrat-bold.fntdata"/><Relationship Id="rId14" Type="http://schemas.openxmlformats.org/officeDocument/2006/relationships/slide" Target="slides/slide10.xml"/><Relationship Id="rId36" Type="http://schemas.openxmlformats.org/officeDocument/2006/relationships/font" Target="fonts/Montserrat-regular.fntdata"/><Relationship Id="rId17" Type="http://schemas.openxmlformats.org/officeDocument/2006/relationships/slide" Target="slides/slide13.xml"/><Relationship Id="rId39" Type="http://schemas.openxmlformats.org/officeDocument/2006/relationships/font" Target="fonts/Montserrat-boldItalic.fntdata"/><Relationship Id="rId16" Type="http://schemas.openxmlformats.org/officeDocument/2006/relationships/slide" Target="slides/slide12.xml"/><Relationship Id="rId38" Type="http://schemas.openxmlformats.org/officeDocument/2006/relationships/font" Target="fonts/Montserrat-italic.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3.jp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8bfff4b365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8bfff4b365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8bfff4b365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8bfff4b365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8bfff4b365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8bfff4b365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8bfff4b365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8bfff4b365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g8bfff4b365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8bfff4b365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8bfff4b365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8bfff4b365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8bfff4b365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8bfff4b365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Google Shape;367;g8bfff4b365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8bfff4b365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8bfff4b365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8bfff4b365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Google Shape;379;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8bfff4b365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8bfff4b365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 name="Shape 422"/>
        <p:cNvGrpSpPr/>
        <p:nvPr/>
      </p:nvGrpSpPr>
      <p:grpSpPr>
        <a:xfrm>
          <a:off x="0" y="0"/>
          <a:ext cx="0" cy="0"/>
          <a:chOff x="0" y="0"/>
          <a:chExt cx="0" cy="0"/>
        </a:xfrm>
      </p:grpSpPr>
      <p:sp>
        <p:nvSpPr>
          <p:cNvPr id="423" name="Google Shape;423;g8bfff4b365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8bfff4b365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7" name="Shape 427"/>
        <p:cNvGrpSpPr/>
        <p:nvPr/>
      </p:nvGrpSpPr>
      <p:grpSpPr>
        <a:xfrm>
          <a:off x="0" y="0"/>
          <a:ext cx="0" cy="0"/>
          <a:chOff x="0" y="0"/>
          <a:chExt cx="0" cy="0"/>
        </a:xfrm>
      </p:grpSpPr>
      <p:sp>
        <p:nvSpPr>
          <p:cNvPr id="428" name="Google Shape;428;g8bfff4b365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8bfff4b365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3" name="Shape 433"/>
        <p:cNvGrpSpPr/>
        <p:nvPr/>
      </p:nvGrpSpPr>
      <p:grpSpPr>
        <a:xfrm>
          <a:off x="0" y="0"/>
          <a:ext cx="0" cy="0"/>
          <a:chOff x="0" y="0"/>
          <a:chExt cx="0" cy="0"/>
        </a:xfrm>
      </p:grpSpPr>
      <p:sp>
        <p:nvSpPr>
          <p:cNvPr id="434" name="Google Shape;434;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8" name="Shape 468"/>
        <p:cNvGrpSpPr/>
        <p:nvPr/>
      </p:nvGrpSpPr>
      <p:grpSpPr>
        <a:xfrm>
          <a:off x="0" y="0"/>
          <a:ext cx="0" cy="0"/>
          <a:chOff x="0" y="0"/>
          <a:chExt cx="0" cy="0"/>
        </a:xfrm>
      </p:grpSpPr>
      <p:sp>
        <p:nvSpPr>
          <p:cNvPr id="469" name="Google Shape;469;g8bfff4b365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8bfff4b365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4" name="Shape 474"/>
        <p:cNvGrpSpPr/>
        <p:nvPr/>
      </p:nvGrpSpPr>
      <p:grpSpPr>
        <a:xfrm>
          <a:off x="0" y="0"/>
          <a:ext cx="0" cy="0"/>
          <a:chOff x="0" y="0"/>
          <a:chExt cx="0" cy="0"/>
        </a:xfrm>
      </p:grpSpPr>
      <p:sp>
        <p:nvSpPr>
          <p:cNvPr id="475" name="Google Shape;475;g8bfff4b365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8bfff4b365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9" name="Shape 479"/>
        <p:cNvGrpSpPr/>
        <p:nvPr/>
      </p:nvGrpSpPr>
      <p:grpSpPr>
        <a:xfrm>
          <a:off x="0" y="0"/>
          <a:ext cx="0" cy="0"/>
          <a:chOff x="0" y="0"/>
          <a:chExt cx="0" cy="0"/>
        </a:xfrm>
      </p:grpSpPr>
      <p:sp>
        <p:nvSpPr>
          <p:cNvPr id="480" name="Google Shape;480;g8bfff4b365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8bfff4b365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4" name="Shape 484"/>
        <p:cNvGrpSpPr/>
        <p:nvPr/>
      </p:nvGrpSpPr>
      <p:grpSpPr>
        <a:xfrm>
          <a:off x="0" y="0"/>
          <a:ext cx="0" cy="0"/>
          <a:chOff x="0" y="0"/>
          <a:chExt cx="0" cy="0"/>
        </a:xfrm>
      </p:grpSpPr>
      <p:sp>
        <p:nvSpPr>
          <p:cNvPr id="485" name="Google Shape;48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8bfff4b36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8bfff4b36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8bfff4b36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8bfff4b36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8bfff4b36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8bfff4b36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2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jpg"/><Relationship Id="rId4"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4.jpg"/><Relationship Id="rId4" Type="http://schemas.openxmlformats.org/officeDocument/2006/relationships/image" Target="../media/image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 Id="rId3" Type="http://schemas.openxmlformats.org/officeDocument/2006/relationships/hyperlink" Target="https://github.com/yagnahaunj1410/Pothole_Detection_Using_Image_Processing" TargetMode="External"/><Relationship Id="rId4" Type="http://schemas.openxmlformats.org/officeDocument/2006/relationships/hyperlink" Target="https://github.com/AnuragAnalog/Pothole-Detection" TargetMode="External"/><Relationship Id="rId9" Type="http://schemas.openxmlformats.org/officeDocument/2006/relationships/image" Target="../media/image11.jpg"/><Relationship Id="rId5" Type="http://schemas.openxmlformats.org/officeDocument/2006/relationships/image" Target="../media/image9.jpg"/><Relationship Id="rId6" Type="http://schemas.openxmlformats.org/officeDocument/2006/relationships/image" Target="../media/image7.jpg"/><Relationship Id="rId7" Type="http://schemas.openxmlformats.org/officeDocument/2006/relationships/image" Target="../media/image10.jpg"/><Relationship Id="rId8"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5.jpg"/><Relationship Id="rId5" Type="http://schemas.openxmlformats.org/officeDocument/2006/relationships/image" Target="../media/image2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Pothole Detection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Yagnahaun Jonnadula</a:t>
            </a:r>
            <a:endParaRPr/>
          </a:p>
          <a:p>
            <a:pPr indent="0" lvl="0" marL="0" rtl="0" algn="l">
              <a:lnSpc>
                <a:spcPct val="115000"/>
              </a:lnSpc>
              <a:spcBef>
                <a:spcPts val="1600"/>
              </a:spcBef>
              <a:spcAft>
                <a:spcPts val="1600"/>
              </a:spcAft>
              <a:buNone/>
            </a:pPr>
            <a:r>
              <a:rPr lang="en-GB"/>
              <a:t>Anurag Peddi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26"/>
          <p:cNvSpPr txBox="1"/>
          <p:nvPr>
            <p:ph type="title"/>
          </p:nvPr>
        </p:nvSpPr>
        <p:spPr>
          <a:xfrm>
            <a:off x="1297500" y="883900"/>
            <a:ext cx="3036300" cy="17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latin typeface="Century Gothic"/>
                <a:ea typeface="Century Gothic"/>
                <a:cs typeface="Century Gothic"/>
                <a:sym typeface="Century Gothic"/>
              </a:rPr>
              <a:t>Hardware Sub-System</a:t>
            </a:r>
            <a:endParaRPr b="1" sz="1400">
              <a:latin typeface="Century Gothic"/>
              <a:ea typeface="Century Gothic"/>
              <a:cs typeface="Century Gothic"/>
              <a:sym typeface="Century Gothic"/>
            </a:endParaRPr>
          </a:p>
          <a:p>
            <a:pPr indent="0" lvl="0" marL="0" rtl="0" algn="l">
              <a:spcBef>
                <a:spcPts val="0"/>
              </a:spcBef>
              <a:spcAft>
                <a:spcPts val="0"/>
              </a:spcAft>
              <a:buNone/>
            </a:pPr>
            <a:r>
              <a:t/>
            </a:r>
            <a:endParaRPr b="1" sz="1400">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sz="1300">
                <a:latin typeface="Century Gothic"/>
                <a:ea typeface="Century Gothic"/>
                <a:cs typeface="Century Gothic"/>
                <a:sym typeface="Century Gothic"/>
              </a:rPr>
              <a:t>Raspberry Pi 3</a:t>
            </a:r>
            <a:endParaRPr sz="1300">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sz="1300">
                <a:latin typeface="Century Gothic"/>
                <a:ea typeface="Century Gothic"/>
                <a:cs typeface="Century Gothic"/>
                <a:sym typeface="Century Gothic"/>
              </a:rPr>
              <a:t>Raspberry Pi 5MP Camera Module</a:t>
            </a:r>
            <a:endParaRPr sz="1300">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sz="1300">
                <a:latin typeface="Century Gothic"/>
                <a:ea typeface="Century Gothic"/>
                <a:cs typeface="Century Gothic"/>
                <a:sym typeface="Century Gothic"/>
              </a:rPr>
              <a:t>Mini Night Vision Camera 1080P</a:t>
            </a:r>
            <a:endParaRPr sz="1300">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sz="1300">
                <a:latin typeface="Century Gothic"/>
                <a:ea typeface="Century Gothic"/>
                <a:cs typeface="Century Gothic"/>
                <a:sym typeface="Century Gothic"/>
              </a:rPr>
              <a:t>Jumper Wires</a:t>
            </a:r>
            <a:endParaRPr sz="1300">
              <a:latin typeface="Century Gothic"/>
              <a:ea typeface="Century Gothic"/>
              <a:cs typeface="Century Gothic"/>
              <a:sym typeface="Century Gothic"/>
            </a:endParaRPr>
          </a:p>
        </p:txBody>
      </p:sp>
      <p:sp>
        <p:nvSpPr>
          <p:cNvPr id="323" name="Google Shape;323;p26"/>
          <p:cNvSpPr txBox="1"/>
          <p:nvPr>
            <p:ph idx="1" type="subTitle"/>
          </p:nvPr>
        </p:nvSpPr>
        <p:spPr>
          <a:xfrm>
            <a:off x="1297500" y="2729775"/>
            <a:ext cx="3036300" cy="140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latin typeface="Century Gothic"/>
                <a:ea typeface="Century Gothic"/>
                <a:cs typeface="Century Gothic"/>
                <a:sym typeface="Century Gothic"/>
              </a:rPr>
              <a:t>Software</a:t>
            </a:r>
            <a:r>
              <a:rPr b="1" lang="en-GB" sz="1400">
                <a:latin typeface="Century Gothic"/>
                <a:ea typeface="Century Gothic"/>
                <a:cs typeface="Century Gothic"/>
                <a:sym typeface="Century Gothic"/>
              </a:rPr>
              <a:t> Sub-System</a:t>
            </a:r>
            <a:endParaRPr b="1" sz="1400">
              <a:latin typeface="Century Gothic"/>
              <a:ea typeface="Century Gothic"/>
              <a:cs typeface="Century Gothic"/>
              <a:sym typeface="Century Gothic"/>
            </a:endParaRPr>
          </a:p>
          <a:p>
            <a:pPr indent="0" lvl="0" marL="0" rtl="0" algn="l">
              <a:spcBef>
                <a:spcPts val="0"/>
              </a:spcBef>
              <a:spcAft>
                <a:spcPts val="0"/>
              </a:spcAft>
              <a:buNone/>
            </a:pPr>
            <a:r>
              <a:t/>
            </a:r>
            <a:endParaRPr b="1" sz="1400">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AWS CloudBuild</a:t>
            </a:r>
            <a:endParaRPr>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AWS Config</a:t>
            </a:r>
            <a:endParaRPr>
              <a:latin typeface="Century Gothic"/>
              <a:ea typeface="Century Gothic"/>
              <a:cs typeface="Century Gothic"/>
              <a:sym typeface="Century Gothic"/>
            </a:endParaRPr>
          </a:p>
          <a:p>
            <a:pPr indent="0" lvl="0" marL="0" rtl="0" algn="l">
              <a:spcBef>
                <a:spcPts val="0"/>
              </a:spcBef>
              <a:spcAft>
                <a:spcPts val="0"/>
              </a:spcAft>
              <a:buNone/>
            </a:pPr>
            <a:r>
              <a:t/>
            </a:r>
            <a:endParaRPr/>
          </a:p>
        </p:txBody>
      </p:sp>
      <p:sp>
        <p:nvSpPr>
          <p:cNvPr id="324" name="Google Shape;324;p26"/>
          <p:cNvSpPr txBox="1"/>
          <p:nvPr/>
        </p:nvSpPr>
        <p:spPr>
          <a:xfrm>
            <a:off x="1260525" y="456400"/>
            <a:ext cx="5020500" cy="42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lt1"/>
                </a:solidFill>
                <a:latin typeface="Montserrat"/>
                <a:ea typeface="Montserrat"/>
                <a:cs typeface="Montserrat"/>
                <a:sym typeface="Montserrat"/>
              </a:rPr>
              <a:t>Detailed View</a:t>
            </a:r>
            <a:endParaRPr sz="2400">
              <a:solidFill>
                <a:schemeClr val="lt1"/>
              </a:solidFill>
              <a:latin typeface="Montserrat"/>
              <a:ea typeface="Montserrat"/>
              <a:cs typeface="Montserrat"/>
              <a:sym typeface="Montserrat"/>
            </a:endParaRPr>
          </a:p>
        </p:txBody>
      </p:sp>
      <p:pic>
        <p:nvPicPr>
          <p:cNvPr id="325" name="Google Shape;325;p26"/>
          <p:cNvPicPr preferRelativeResize="0"/>
          <p:nvPr/>
        </p:nvPicPr>
        <p:blipFill>
          <a:blip r:embed="rId3">
            <a:alphaModFix/>
          </a:blip>
          <a:stretch>
            <a:fillRect/>
          </a:stretch>
        </p:blipFill>
        <p:spPr>
          <a:xfrm>
            <a:off x="5283925" y="883900"/>
            <a:ext cx="2405351" cy="1535726"/>
          </a:xfrm>
          <a:prstGeom prst="rect">
            <a:avLst/>
          </a:prstGeom>
          <a:noFill/>
          <a:ln>
            <a:noFill/>
          </a:ln>
        </p:spPr>
      </p:pic>
      <p:pic>
        <p:nvPicPr>
          <p:cNvPr id="326" name="Google Shape;326;p26"/>
          <p:cNvPicPr preferRelativeResize="0"/>
          <p:nvPr/>
        </p:nvPicPr>
        <p:blipFill>
          <a:blip r:embed="rId4">
            <a:alphaModFix/>
          </a:blip>
          <a:stretch>
            <a:fillRect/>
          </a:stretch>
        </p:blipFill>
        <p:spPr>
          <a:xfrm>
            <a:off x="5304475" y="2729775"/>
            <a:ext cx="2405350" cy="1631750"/>
          </a:xfrm>
          <a:prstGeom prst="rect">
            <a:avLst/>
          </a:prstGeom>
          <a:noFill/>
          <a:ln>
            <a:noFill/>
          </a:ln>
        </p:spPr>
      </p:pic>
      <p:sp>
        <p:nvSpPr>
          <p:cNvPr id="327" name="Google Shape;327;p26"/>
          <p:cNvSpPr txBox="1"/>
          <p:nvPr/>
        </p:nvSpPr>
        <p:spPr>
          <a:xfrm>
            <a:off x="5293350" y="2376150"/>
            <a:ext cx="2386500" cy="20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Raspberry Pi 3</a:t>
            </a:r>
            <a:endParaRPr sz="1300">
              <a:solidFill>
                <a:srgbClr val="FFFFFF"/>
              </a:solidFill>
              <a:latin typeface="Century Gothic"/>
              <a:ea typeface="Century Gothic"/>
              <a:cs typeface="Century Gothic"/>
              <a:sym typeface="Century Gothic"/>
            </a:endParaRPr>
          </a:p>
        </p:txBody>
      </p:sp>
      <p:sp>
        <p:nvSpPr>
          <p:cNvPr id="328" name="Google Shape;328;p26"/>
          <p:cNvSpPr txBox="1"/>
          <p:nvPr/>
        </p:nvSpPr>
        <p:spPr>
          <a:xfrm>
            <a:off x="5449500" y="4361525"/>
            <a:ext cx="2115300" cy="2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AWS</a:t>
            </a:r>
            <a:endParaRPr sz="1300">
              <a:solidFill>
                <a:srgbClr val="FFFFFF"/>
              </a:solidFill>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27"/>
          <p:cNvSpPr txBox="1"/>
          <p:nvPr>
            <p:ph type="title"/>
          </p:nvPr>
        </p:nvSpPr>
        <p:spPr>
          <a:xfrm>
            <a:off x="1297500" y="393750"/>
            <a:ext cx="7038900" cy="4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latin typeface="Century Gothic"/>
                <a:ea typeface="Century Gothic"/>
                <a:cs typeface="Century Gothic"/>
                <a:sym typeface="Century Gothic"/>
              </a:rPr>
              <a:t>The Image Processing Scheme</a:t>
            </a:r>
            <a:endParaRPr/>
          </a:p>
        </p:txBody>
      </p:sp>
      <p:pic>
        <p:nvPicPr>
          <p:cNvPr id="334" name="Google Shape;334;p27"/>
          <p:cNvPicPr preferRelativeResize="0"/>
          <p:nvPr/>
        </p:nvPicPr>
        <p:blipFill>
          <a:blip r:embed="rId3">
            <a:alphaModFix/>
          </a:blip>
          <a:stretch>
            <a:fillRect/>
          </a:stretch>
        </p:blipFill>
        <p:spPr>
          <a:xfrm>
            <a:off x="2115350" y="1118788"/>
            <a:ext cx="4771225" cy="2905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28"/>
          <p:cNvSpPr txBox="1"/>
          <p:nvPr>
            <p:ph type="title"/>
          </p:nvPr>
        </p:nvSpPr>
        <p:spPr>
          <a:xfrm>
            <a:off x="1297500" y="393750"/>
            <a:ext cx="7038900" cy="4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latin typeface="Century Gothic"/>
                <a:ea typeface="Century Gothic"/>
                <a:cs typeface="Century Gothic"/>
                <a:sym typeface="Century Gothic"/>
              </a:rPr>
              <a:t>Brief Overview Of The Model</a:t>
            </a:r>
            <a:endParaRPr/>
          </a:p>
        </p:txBody>
      </p:sp>
      <p:pic>
        <p:nvPicPr>
          <p:cNvPr id="340" name="Google Shape;340;p28"/>
          <p:cNvPicPr preferRelativeResize="0"/>
          <p:nvPr/>
        </p:nvPicPr>
        <p:blipFill>
          <a:blip r:embed="rId3">
            <a:alphaModFix/>
          </a:blip>
          <a:stretch>
            <a:fillRect/>
          </a:stretch>
        </p:blipFill>
        <p:spPr>
          <a:xfrm>
            <a:off x="1997200" y="1210925"/>
            <a:ext cx="5090425" cy="2954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29"/>
          <p:cNvSpPr txBox="1"/>
          <p:nvPr>
            <p:ph type="title"/>
          </p:nvPr>
        </p:nvSpPr>
        <p:spPr>
          <a:xfrm>
            <a:off x="1297500" y="393750"/>
            <a:ext cx="7038900" cy="4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latin typeface="Century Gothic"/>
                <a:ea typeface="Century Gothic"/>
                <a:cs typeface="Century Gothic"/>
                <a:sym typeface="Century Gothic"/>
              </a:rPr>
              <a:t>System UML Diagrams</a:t>
            </a:r>
            <a:endParaRPr/>
          </a:p>
        </p:txBody>
      </p:sp>
      <p:sp>
        <p:nvSpPr>
          <p:cNvPr id="346" name="Google Shape;346;p29"/>
          <p:cNvSpPr txBox="1"/>
          <p:nvPr>
            <p:ph idx="1" type="body"/>
          </p:nvPr>
        </p:nvSpPr>
        <p:spPr>
          <a:xfrm>
            <a:off x="1297500" y="832950"/>
            <a:ext cx="7038900" cy="36459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Font typeface="Century Gothic"/>
              <a:buChar char="●"/>
            </a:pPr>
            <a:r>
              <a:rPr b="1" lang="en-GB">
                <a:latin typeface="Century Gothic"/>
                <a:ea typeface="Century Gothic"/>
                <a:cs typeface="Century Gothic"/>
                <a:sym typeface="Century Gothic"/>
              </a:rPr>
              <a:t>Use Case Diagram</a:t>
            </a:r>
            <a:endParaRPr b="1">
              <a:latin typeface="Century Gothic"/>
              <a:ea typeface="Century Gothic"/>
              <a:cs typeface="Century Gothic"/>
              <a:sym typeface="Century Gothic"/>
            </a:endParaRPr>
          </a:p>
          <a:p>
            <a:pPr indent="0" lvl="0" marL="457200" rtl="0" algn="l">
              <a:lnSpc>
                <a:spcPct val="100000"/>
              </a:lnSpc>
              <a:spcBef>
                <a:spcPts val="0"/>
              </a:spcBef>
              <a:spcAft>
                <a:spcPts val="0"/>
              </a:spcAft>
              <a:buNone/>
            </a:pPr>
            <a:r>
              <a:t/>
            </a:r>
            <a:endParaRPr b="1" sz="1400">
              <a:latin typeface="Century Gothic"/>
              <a:ea typeface="Century Gothic"/>
              <a:cs typeface="Century Gothic"/>
              <a:sym typeface="Century Gothic"/>
            </a:endParaRPr>
          </a:p>
        </p:txBody>
      </p:sp>
      <p:pic>
        <p:nvPicPr>
          <p:cNvPr id="347" name="Google Shape;347;p29"/>
          <p:cNvPicPr preferRelativeResize="0"/>
          <p:nvPr/>
        </p:nvPicPr>
        <p:blipFill rotWithShape="1">
          <a:blip r:embed="rId3">
            <a:alphaModFix/>
          </a:blip>
          <a:srcRect b="0" l="0" r="0" t="0"/>
          <a:stretch/>
        </p:blipFill>
        <p:spPr>
          <a:xfrm>
            <a:off x="2115825" y="1244225"/>
            <a:ext cx="4388926" cy="36459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Google Shape;352;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entury Gothic"/>
              <a:buChar char="●"/>
            </a:pPr>
            <a:r>
              <a:rPr b="1" lang="en-GB" sz="1300">
                <a:latin typeface="Century Gothic"/>
                <a:ea typeface="Century Gothic"/>
                <a:cs typeface="Century Gothic"/>
                <a:sym typeface="Century Gothic"/>
              </a:rPr>
              <a:t>Class</a:t>
            </a:r>
            <a:r>
              <a:rPr b="1" lang="en-GB" sz="1300">
                <a:latin typeface="Century Gothic"/>
                <a:ea typeface="Century Gothic"/>
                <a:cs typeface="Century Gothic"/>
                <a:sym typeface="Century Gothic"/>
              </a:rPr>
              <a:t> Diagram</a:t>
            </a:r>
            <a:endParaRPr/>
          </a:p>
        </p:txBody>
      </p:sp>
      <p:pic>
        <p:nvPicPr>
          <p:cNvPr id="353" name="Google Shape;353;p30"/>
          <p:cNvPicPr preferRelativeResize="0"/>
          <p:nvPr/>
        </p:nvPicPr>
        <p:blipFill>
          <a:blip r:embed="rId3">
            <a:alphaModFix/>
          </a:blip>
          <a:stretch>
            <a:fillRect/>
          </a:stretch>
        </p:blipFill>
        <p:spPr>
          <a:xfrm>
            <a:off x="1988475" y="925100"/>
            <a:ext cx="4938600" cy="38907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31"/>
          <p:cNvSpPr txBox="1"/>
          <p:nvPr>
            <p:ph type="title"/>
          </p:nvPr>
        </p:nvSpPr>
        <p:spPr>
          <a:xfrm>
            <a:off x="1297500" y="393750"/>
            <a:ext cx="7038900" cy="442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entury Gothic"/>
              <a:buChar char="●"/>
            </a:pPr>
            <a:r>
              <a:rPr b="1" lang="en-GB" sz="1300">
                <a:latin typeface="Century Gothic"/>
                <a:ea typeface="Century Gothic"/>
                <a:cs typeface="Century Gothic"/>
                <a:sym typeface="Century Gothic"/>
              </a:rPr>
              <a:t>Sequence</a:t>
            </a:r>
            <a:r>
              <a:rPr b="1" lang="en-GB" sz="1300">
                <a:latin typeface="Century Gothic"/>
                <a:ea typeface="Century Gothic"/>
                <a:cs typeface="Century Gothic"/>
                <a:sym typeface="Century Gothic"/>
              </a:rPr>
              <a:t> Diagram</a:t>
            </a:r>
            <a:endParaRPr/>
          </a:p>
        </p:txBody>
      </p:sp>
      <p:pic>
        <p:nvPicPr>
          <p:cNvPr id="359" name="Google Shape;359;p31"/>
          <p:cNvPicPr preferRelativeResize="0"/>
          <p:nvPr/>
        </p:nvPicPr>
        <p:blipFill>
          <a:blip r:embed="rId3">
            <a:alphaModFix/>
          </a:blip>
          <a:stretch>
            <a:fillRect/>
          </a:stretch>
        </p:blipFill>
        <p:spPr>
          <a:xfrm>
            <a:off x="1861975" y="836250"/>
            <a:ext cx="5094674" cy="41638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Google Shape;364;p32"/>
          <p:cNvSpPr txBox="1"/>
          <p:nvPr>
            <p:ph type="title"/>
          </p:nvPr>
        </p:nvSpPr>
        <p:spPr>
          <a:xfrm>
            <a:off x="1297500" y="393750"/>
            <a:ext cx="7038900" cy="457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entury Gothic"/>
              <a:buChar char="●"/>
            </a:pPr>
            <a:r>
              <a:rPr b="1" lang="en-GB" sz="1300">
                <a:latin typeface="Century Gothic"/>
                <a:ea typeface="Century Gothic"/>
                <a:cs typeface="Century Gothic"/>
                <a:sym typeface="Century Gothic"/>
              </a:rPr>
              <a:t>State</a:t>
            </a:r>
            <a:r>
              <a:rPr b="1" lang="en-GB" sz="1300">
                <a:latin typeface="Century Gothic"/>
                <a:ea typeface="Century Gothic"/>
                <a:cs typeface="Century Gothic"/>
                <a:sym typeface="Century Gothic"/>
              </a:rPr>
              <a:t> Diagram</a:t>
            </a:r>
            <a:endParaRPr/>
          </a:p>
        </p:txBody>
      </p:sp>
      <p:pic>
        <p:nvPicPr>
          <p:cNvPr id="365" name="Google Shape;365;p32"/>
          <p:cNvPicPr preferRelativeResize="0"/>
          <p:nvPr/>
        </p:nvPicPr>
        <p:blipFill>
          <a:blip r:embed="rId3">
            <a:alphaModFix/>
          </a:blip>
          <a:stretch>
            <a:fillRect/>
          </a:stretch>
        </p:blipFill>
        <p:spPr>
          <a:xfrm>
            <a:off x="1607224" y="850950"/>
            <a:ext cx="5929549" cy="38128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sp>
        <p:nvSpPr>
          <p:cNvPr id="370" name="Google Shape;370;p33"/>
          <p:cNvSpPr txBox="1"/>
          <p:nvPr>
            <p:ph type="title"/>
          </p:nvPr>
        </p:nvSpPr>
        <p:spPr>
          <a:xfrm>
            <a:off x="1297500" y="393750"/>
            <a:ext cx="7038900" cy="464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entury Gothic"/>
              <a:buChar char="●"/>
            </a:pPr>
            <a:r>
              <a:rPr b="1" lang="en-GB" sz="1300">
                <a:latin typeface="Century Gothic"/>
                <a:ea typeface="Century Gothic"/>
                <a:cs typeface="Century Gothic"/>
                <a:sym typeface="Century Gothic"/>
              </a:rPr>
              <a:t>Level 0 Data Flow</a:t>
            </a:r>
            <a:r>
              <a:rPr b="1" lang="en-GB" sz="1300">
                <a:latin typeface="Century Gothic"/>
                <a:ea typeface="Century Gothic"/>
                <a:cs typeface="Century Gothic"/>
                <a:sym typeface="Century Gothic"/>
              </a:rPr>
              <a:t> Diagram</a:t>
            </a:r>
            <a:endParaRPr/>
          </a:p>
        </p:txBody>
      </p:sp>
      <p:pic>
        <p:nvPicPr>
          <p:cNvPr id="371" name="Google Shape;371;p33"/>
          <p:cNvPicPr preferRelativeResize="0"/>
          <p:nvPr/>
        </p:nvPicPr>
        <p:blipFill>
          <a:blip r:embed="rId3">
            <a:alphaModFix/>
          </a:blip>
          <a:stretch>
            <a:fillRect/>
          </a:stretch>
        </p:blipFill>
        <p:spPr>
          <a:xfrm>
            <a:off x="1405637" y="1072212"/>
            <a:ext cx="6822627" cy="29990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34"/>
          <p:cNvSpPr txBox="1"/>
          <p:nvPr>
            <p:ph type="title"/>
          </p:nvPr>
        </p:nvSpPr>
        <p:spPr>
          <a:xfrm>
            <a:off x="1297500" y="393750"/>
            <a:ext cx="7038900" cy="464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entury Gothic"/>
              <a:buChar char="●"/>
            </a:pPr>
            <a:r>
              <a:rPr b="1" lang="en-GB" sz="1300">
                <a:latin typeface="Century Gothic"/>
                <a:ea typeface="Century Gothic"/>
                <a:cs typeface="Century Gothic"/>
                <a:sym typeface="Century Gothic"/>
              </a:rPr>
              <a:t>Level 1 Data Flow Diagram</a:t>
            </a:r>
            <a:endParaRPr/>
          </a:p>
        </p:txBody>
      </p:sp>
      <p:pic>
        <p:nvPicPr>
          <p:cNvPr id="377" name="Google Shape;377;p34"/>
          <p:cNvPicPr preferRelativeResize="0"/>
          <p:nvPr/>
        </p:nvPicPr>
        <p:blipFill>
          <a:blip r:embed="rId3">
            <a:alphaModFix/>
          </a:blip>
          <a:stretch>
            <a:fillRect/>
          </a:stretch>
        </p:blipFill>
        <p:spPr>
          <a:xfrm>
            <a:off x="1712375" y="858438"/>
            <a:ext cx="5719249" cy="39667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Google Shape;382;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Test Plan</a:t>
            </a:r>
            <a:endParaRPr/>
          </a:p>
          <a:p>
            <a:pPr indent="0" lvl="0" marL="0" rtl="0" algn="l">
              <a:spcBef>
                <a:spcPts val="0"/>
              </a:spcBef>
              <a:spcAft>
                <a:spcPts val="0"/>
              </a:spcAft>
              <a:buNone/>
            </a:pPr>
            <a:r>
              <a:t/>
            </a:r>
            <a:endParaRPr b="1" sz="1400">
              <a:latin typeface="Century Gothic"/>
              <a:ea typeface="Century Gothic"/>
              <a:cs typeface="Century Gothic"/>
              <a:sym typeface="Century Gothic"/>
            </a:endParaRPr>
          </a:p>
          <a:p>
            <a:pPr indent="0" lvl="0" marL="0" rtl="0" algn="l">
              <a:spcBef>
                <a:spcPts val="0"/>
              </a:spcBef>
              <a:spcAft>
                <a:spcPts val="0"/>
              </a:spcAft>
              <a:buNone/>
            </a:pPr>
            <a:r>
              <a:rPr b="1" lang="en-GB" sz="1400">
                <a:latin typeface="Century Gothic"/>
                <a:ea typeface="Century Gothic"/>
                <a:cs typeface="Century Gothic"/>
                <a:sym typeface="Century Gothic"/>
              </a:rPr>
              <a:t>Automation</a:t>
            </a:r>
            <a:endParaRPr b="1" sz="1400">
              <a:latin typeface="Century Gothic"/>
              <a:ea typeface="Century Gothic"/>
              <a:cs typeface="Century Gothic"/>
              <a:sym typeface="Century Gothic"/>
            </a:endParaRPr>
          </a:p>
          <a:p>
            <a:pPr indent="0" lvl="0" marL="0" rtl="0" algn="l">
              <a:spcBef>
                <a:spcPts val="0"/>
              </a:spcBef>
              <a:spcAft>
                <a:spcPts val="0"/>
              </a:spcAft>
              <a:buNone/>
            </a:pPr>
            <a:r>
              <a:t/>
            </a:r>
            <a:endParaRPr/>
          </a:p>
        </p:txBody>
      </p:sp>
      <p:sp>
        <p:nvSpPr>
          <p:cNvPr id="383" name="Google Shape;383;p35"/>
          <p:cNvSpPr txBox="1"/>
          <p:nvPr/>
        </p:nvSpPr>
        <p:spPr>
          <a:xfrm>
            <a:off x="812750" y="2031200"/>
            <a:ext cx="1991400" cy="1011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100">
                <a:solidFill>
                  <a:srgbClr val="D9D9D9"/>
                </a:solidFill>
                <a:latin typeface="Century Gothic"/>
                <a:ea typeface="Century Gothic"/>
                <a:cs typeface="Century Gothic"/>
                <a:sym typeface="Century Gothic"/>
              </a:rPr>
              <a:t>When the device is switched on, the device scans through the road.</a:t>
            </a:r>
            <a:endParaRPr sz="1100">
              <a:solidFill>
                <a:srgbClr val="D9D9D9"/>
              </a:solidFill>
              <a:latin typeface="Century Gothic"/>
              <a:ea typeface="Century Gothic"/>
              <a:cs typeface="Century Gothic"/>
              <a:sym typeface="Century Gothic"/>
            </a:endParaRPr>
          </a:p>
        </p:txBody>
      </p:sp>
      <p:sp>
        <p:nvSpPr>
          <p:cNvPr id="384" name="Google Shape;384;p35"/>
          <p:cNvSpPr txBox="1"/>
          <p:nvPr/>
        </p:nvSpPr>
        <p:spPr>
          <a:xfrm>
            <a:off x="812750" y="3438450"/>
            <a:ext cx="1991400" cy="1016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100">
                <a:solidFill>
                  <a:srgbClr val="D9D9D9"/>
                </a:solidFill>
                <a:latin typeface="Century Gothic"/>
                <a:ea typeface="Century Gothic"/>
                <a:cs typeface="Century Gothic"/>
                <a:sym typeface="Century Gothic"/>
              </a:rPr>
              <a:t>If the device finds any pothole it runs through the algorithm programmed in it.</a:t>
            </a:r>
            <a:endParaRPr sz="1100">
              <a:solidFill>
                <a:srgbClr val="D9D9D9"/>
              </a:solidFill>
              <a:latin typeface="Century Gothic"/>
              <a:ea typeface="Century Gothic"/>
              <a:cs typeface="Century Gothic"/>
              <a:sym typeface="Century Gothic"/>
            </a:endParaRPr>
          </a:p>
        </p:txBody>
      </p:sp>
      <p:sp>
        <p:nvSpPr>
          <p:cNvPr id="385" name="Google Shape;385;p35"/>
          <p:cNvSpPr txBox="1"/>
          <p:nvPr/>
        </p:nvSpPr>
        <p:spPr>
          <a:xfrm>
            <a:off x="6385650" y="1762100"/>
            <a:ext cx="1991400" cy="12771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600"/>
              </a:spcBef>
              <a:spcAft>
                <a:spcPts val="1200"/>
              </a:spcAft>
              <a:buNone/>
            </a:pPr>
            <a:r>
              <a:rPr lang="en-GB" sz="1200">
                <a:solidFill>
                  <a:srgbClr val="FFFFFF"/>
                </a:solidFill>
                <a:latin typeface="Century Gothic"/>
                <a:ea typeface="Century Gothic"/>
                <a:cs typeface="Century Gothic"/>
                <a:sym typeface="Century Gothic"/>
              </a:rPr>
              <a:t>This device </a:t>
            </a:r>
            <a:r>
              <a:rPr lang="en-GB" sz="1200">
                <a:solidFill>
                  <a:srgbClr val="FFFFFF"/>
                </a:solidFill>
                <a:latin typeface="Century Gothic"/>
                <a:ea typeface="Century Gothic"/>
                <a:cs typeface="Century Gothic"/>
                <a:sym typeface="Century Gothic"/>
              </a:rPr>
              <a:t>assists the driver in avoiding potholes on the roads, by giving the driver prior warnings.</a:t>
            </a:r>
            <a:endParaRPr sz="1100">
              <a:solidFill>
                <a:srgbClr val="D9D9D9"/>
              </a:solidFill>
              <a:latin typeface="Century Gothic"/>
              <a:ea typeface="Century Gothic"/>
              <a:cs typeface="Century Gothic"/>
              <a:sym typeface="Century Gothic"/>
            </a:endParaRPr>
          </a:p>
        </p:txBody>
      </p:sp>
      <p:sp>
        <p:nvSpPr>
          <p:cNvPr id="386" name="Google Shape;386;p35"/>
          <p:cNvSpPr txBox="1"/>
          <p:nvPr/>
        </p:nvSpPr>
        <p:spPr>
          <a:xfrm>
            <a:off x="6385650" y="3101775"/>
            <a:ext cx="1991400" cy="1306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100">
                <a:solidFill>
                  <a:srgbClr val="D9D9D9"/>
                </a:solidFill>
                <a:latin typeface="Century Gothic"/>
                <a:ea typeface="Century Gothic"/>
                <a:cs typeface="Century Gothic"/>
                <a:sym typeface="Century Gothic"/>
              </a:rPr>
              <a:t>It uploads the location and image of the pothole to the cloud</a:t>
            </a:r>
            <a:endParaRPr sz="1100">
              <a:solidFill>
                <a:srgbClr val="D9D9D9"/>
              </a:solidFill>
              <a:latin typeface="Century Gothic"/>
              <a:ea typeface="Century Gothic"/>
              <a:cs typeface="Century Gothic"/>
              <a:sym typeface="Century Gothic"/>
            </a:endParaRPr>
          </a:p>
        </p:txBody>
      </p:sp>
      <p:cxnSp>
        <p:nvCxnSpPr>
          <p:cNvPr id="387" name="Google Shape;387;p35"/>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388" name="Google Shape;388;p35"/>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89" name="Google Shape;389;p35"/>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90" name="Google Shape;390;p35"/>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391" name="Google Shape;391;p35"/>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5"/>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5"/>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5"/>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 name="Google Shape;395;p35"/>
          <p:cNvGrpSpPr/>
          <p:nvPr/>
        </p:nvGrpSpPr>
        <p:grpSpPr>
          <a:xfrm>
            <a:off x="3078687" y="2700858"/>
            <a:ext cx="737729" cy="737729"/>
            <a:chOff x="2920647" y="2157958"/>
            <a:chExt cx="827700" cy="827700"/>
          </a:xfrm>
        </p:grpSpPr>
        <p:sp>
          <p:nvSpPr>
            <p:cNvPr id="396" name="Google Shape;396;p35"/>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5"/>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35"/>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99" name="Google Shape;399;p35"/>
          <p:cNvGrpSpPr/>
          <p:nvPr/>
        </p:nvGrpSpPr>
        <p:grpSpPr>
          <a:xfrm rot="-5400000">
            <a:off x="4225338" y="3802929"/>
            <a:ext cx="737729" cy="737729"/>
            <a:chOff x="2920647" y="2157958"/>
            <a:chExt cx="827700" cy="827700"/>
          </a:xfrm>
        </p:grpSpPr>
        <p:sp>
          <p:nvSpPr>
            <p:cNvPr id="400" name="Google Shape;400;p35"/>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5"/>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 name="Google Shape;402;p35"/>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403" name="Google Shape;403;p35"/>
          <p:cNvGrpSpPr/>
          <p:nvPr/>
        </p:nvGrpSpPr>
        <p:grpSpPr>
          <a:xfrm>
            <a:off x="5313093" y="2700655"/>
            <a:ext cx="737804" cy="737804"/>
            <a:chOff x="5428888" y="2158023"/>
            <a:chExt cx="828900" cy="828900"/>
          </a:xfrm>
        </p:grpSpPr>
        <p:sp>
          <p:nvSpPr>
            <p:cNvPr id="404" name="Google Shape;404;p35"/>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5"/>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 name="Google Shape;406;p35"/>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407" name="Google Shape;407;p35"/>
          <p:cNvGrpSpPr/>
          <p:nvPr/>
        </p:nvGrpSpPr>
        <p:grpSpPr>
          <a:xfrm rot="5400000">
            <a:off x="4193370" y="1569752"/>
            <a:ext cx="737729" cy="737729"/>
            <a:chOff x="2920647" y="2157958"/>
            <a:chExt cx="827700" cy="827700"/>
          </a:xfrm>
        </p:grpSpPr>
        <p:sp>
          <p:nvSpPr>
            <p:cNvPr id="408" name="Google Shape;408;p35"/>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5"/>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 name="Google Shape;410;p35"/>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411" name="Google Shape;411;p35"/>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66550" y="516850"/>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235" name="Google Shape;235;p18"/>
          <p:cNvSpPr txBox="1"/>
          <p:nvPr/>
        </p:nvSpPr>
        <p:spPr>
          <a:xfrm>
            <a:off x="1294301" y="1264413"/>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Introducing: Pothole Detector</a:t>
            </a:r>
            <a:endParaRPr>
              <a:solidFill>
                <a:srgbClr val="FFFFFF"/>
              </a:solidFill>
              <a:latin typeface="Average"/>
              <a:ea typeface="Average"/>
              <a:cs typeface="Average"/>
              <a:sym typeface="Average"/>
            </a:endParaRPr>
          </a:p>
        </p:txBody>
      </p:sp>
      <p:sp>
        <p:nvSpPr>
          <p:cNvPr id="236" name="Google Shape;236;p18"/>
          <p:cNvSpPr txBox="1"/>
          <p:nvPr/>
        </p:nvSpPr>
        <p:spPr>
          <a:xfrm>
            <a:off x="1294301" y="1596863"/>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Problem Statement</a:t>
            </a:r>
            <a:endParaRPr sz="700">
              <a:solidFill>
                <a:srgbClr val="FFFFFF"/>
              </a:solidFill>
              <a:latin typeface="Montserrat"/>
              <a:ea typeface="Montserrat"/>
              <a:cs typeface="Montserrat"/>
              <a:sym typeface="Montserrat"/>
            </a:endParaRPr>
          </a:p>
        </p:txBody>
      </p:sp>
      <p:sp>
        <p:nvSpPr>
          <p:cNvPr id="237" name="Google Shape;237;p18"/>
          <p:cNvSpPr txBox="1"/>
          <p:nvPr/>
        </p:nvSpPr>
        <p:spPr>
          <a:xfrm>
            <a:off x="1294300" y="188980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Likely Impact</a:t>
            </a:r>
            <a:endParaRPr>
              <a:solidFill>
                <a:srgbClr val="FFFFFF"/>
              </a:solidFill>
              <a:latin typeface="Montserrat"/>
              <a:ea typeface="Montserrat"/>
              <a:cs typeface="Montserrat"/>
              <a:sym typeface="Montserrat"/>
            </a:endParaRPr>
          </a:p>
        </p:txBody>
      </p:sp>
      <p:sp>
        <p:nvSpPr>
          <p:cNvPr id="238" name="Google Shape;238;p18"/>
          <p:cNvSpPr txBox="1"/>
          <p:nvPr/>
        </p:nvSpPr>
        <p:spPr>
          <a:xfrm>
            <a:off x="1294301" y="173312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Development Process</a:t>
            </a:r>
            <a:endParaRPr sz="1800">
              <a:solidFill>
                <a:srgbClr val="FFFFFF"/>
              </a:solidFill>
              <a:latin typeface="Average"/>
              <a:ea typeface="Average"/>
              <a:cs typeface="Average"/>
              <a:sym typeface="Average"/>
            </a:endParaRPr>
          </a:p>
        </p:txBody>
      </p:sp>
      <p:sp>
        <p:nvSpPr>
          <p:cNvPr id="239" name="Google Shape;239;p18"/>
          <p:cNvSpPr txBox="1"/>
          <p:nvPr/>
        </p:nvSpPr>
        <p:spPr>
          <a:xfrm>
            <a:off x="1294301" y="204729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Team Size</a:t>
            </a:r>
            <a:endParaRPr sz="700">
              <a:solidFill>
                <a:srgbClr val="FFFFFF"/>
              </a:solidFill>
              <a:latin typeface="Montserrat"/>
              <a:ea typeface="Montserrat"/>
              <a:cs typeface="Montserrat"/>
              <a:sym typeface="Montserrat"/>
            </a:endParaRPr>
          </a:p>
        </p:txBody>
      </p:sp>
      <p:sp>
        <p:nvSpPr>
          <p:cNvPr id="240" name="Google Shape;240;p18"/>
          <p:cNvSpPr txBox="1"/>
          <p:nvPr/>
        </p:nvSpPr>
        <p:spPr>
          <a:xfrm>
            <a:off x="1294298" y="2370863"/>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System Analysis</a:t>
            </a:r>
            <a:endParaRPr sz="1800">
              <a:solidFill>
                <a:srgbClr val="FFFFFF"/>
              </a:solidFill>
              <a:latin typeface="Average"/>
              <a:ea typeface="Average"/>
              <a:cs typeface="Average"/>
              <a:sym typeface="Average"/>
            </a:endParaRPr>
          </a:p>
        </p:txBody>
      </p:sp>
      <p:sp>
        <p:nvSpPr>
          <p:cNvPr id="241" name="Google Shape;241;p18"/>
          <p:cNvSpPr txBox="1"/>
          <p:nvPr/>
        </p:nvSpPr>
        <p:spPr>
          <a:xfrm>
            <a:off x="1315650" y="2667288"/>
            <a:ext cx="1419900" cy="24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Stakeholders</a:t>
            </a:r>
            <a:endParaRPr>
              <a:solidFill>
                <a:srgbClr val="FFFFFF"/>
              </a:solidFill>
              <a:latin typeface="Lato"/>
              <a:ea typeface="Lato"/>
              <a:cs typeface="Lato"/>
              <a:sym typeface="Lato"/>
            </a:endParaRPr>
          </a:p>
        </p:txBody>
      </p:sp>
      <p:sp>
        <p:nvSpPr>
          <p:cNvPr id="242" name="Google Shape;242;p18"/>
          <p:cNvSpPr txBox="1"/>
          <p:nvPr/>
        </p:nvSpPr>
        <p:spPr>
          <a:xfrm>
            <a:off x="1297500" y="2830175"/>
            <a:ext cx="1311900" cy="24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Competitive Analysis</a:t>
            </a:r>
            <a:endParaRPr>
              <a:solidFill>
                <a:srgbClr val="FFFFFF"/>
              </a:solidFill>
              <a:latin typeface="Lato"/>
              <a:ea typeface="Lato"/>
              <a:cs typeface="Lato"/>
              <a:sym typeface="Lato"/>
            </a:endParaRPr>
          </a:p>
        </p:txBody>
      </p:sp>
      <p:sp>
        <p:nvSpPr>
          <p:cNvPr id="243" name="Google Shape;243;p18"/>
          <p:cNvSpPr txBox="1"/>
          <p:nvPr/>
        </p:nvSpPr>
        <p:spPr>
          <a:xfrm>
            <a:off x="1297500" y="2990400"/>
            <a:ext cx="1311900" cy="24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Requirements</a:t>
            </a:r>
            <a:endParaRPr>
              <a:solidFill>
                <a:srgbClr val="FFFFFF"/>
              </a:solidFill>
              <a:latin typeface="Lato"/>
              <a:ea typeface="Lato"/>
              <a:cs typeface="Lato"/>
              <a:sym typeface="Lato"/>
            </a:endParaRPr>
          </a:p>
        </p:txBody>
      </p:sp>
      <p:sp>
        <p:nvSpPr>
          <p:cNvPr id="244" name="Google Shape;244;p18"/>
          <p:cNvSpPr txBox="1"/>
          <p:nvPr/>
        </p:nvSpPr>
        <p:spPr>
          <a:xfrm>
            <a:off x="1297500" y="3251675"/>
            <a:ext cx="1846500" cy="39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Detailed View</a:t>
            </a:r>
            <a:endParaRPr>
              <a:solidFill>
                <a:srgbClr val="FFFFFF"/>
              </a:solidFill>
              <a:latin typeface="Lato"/>
              <a:ea typeface="Lato"/>
              <a:cs typeface="Lato"/>
              <a:sym typeface="Lato"/>
            </a:endParaRPr>
          </a:p>
        </p:txBody>
      </p:sp>
      <p:sp>
        <p:nvSpPr>
          <p:cNvPr id="245" name="Google Shape;245;p18"/>
          <p:cNvSpPr txBox="1"/>
          <p:nvPr/>
        </p:nvSpPr>
        <p:spPr>
          <a:xfrm>
            <a:off x="1297500" y="3821375"/>
            <a:ext cx="1738800" cy="1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Hardware Subsystems</a:t>
            </a:r>
            <a:endParaRPr sz="1800">
              <a:solidFill>
                <a:srgbClr val="FFFFFF"/>
              </a:solidFill>
              <a:latin typeface="Average"/>
              <a:ea typeface="Average"/>
              <a:cs typeface="Average"/>
              <a:sym typeface="Average"/>
            </a:endParaRPr>
          </a:p>
        </p:txBody>
      </p:sp>
      <p:sp>
        <p:nvSpPr>
          <p:cNvPr id="246" name="Google Shape;246;p18"/>
          <p:cNvSpPr txBox="1"/>
          <p:nvPr/>
        </p:nvSpPr>
        <p:spPr>
          <a:xfrm>
            <a:off x="1297500" y="3649938"/>
            <a:ext cx="1630200" cy="1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Software Subsystems</a:t>
            </a:r>
            <a:endParaRPr sz="1800">
              <a:solidFill>
                <a:srgbClr val="FFFFFF"/>
              </a:solidFill>
              <a:latin typeface="Average"/>
              <a:ea typeface="Average"/>
              <a:cs typeface="Average"/>
              <a:sym typeface="Average"/>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247" name="Google Shape;247;p18"/>
          <p:cNvSpPr txBox="1"/>
          <p:nvPr/>
        </p:nvSpPr>
        <p:spPr>
          <a:xfrm>
            <a:off x="1297500" y="3984238"/>
            <a:ext cx="1630200" cy="1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The Image Processing Scheme </a:t>
            </a:r>
            <a:endParaRPr>
              <a:solidFill>
                <a:srgbClr val="FFFFFF"/>
              </a:solidFill>
              <a:latin typeface="Lato"/>
              <a:ea typeface="Lato"/>
              <a:cs typeface="Lato"/>
              <a:sym typeface="Lato"/>
            </a:endParaRPr>
          </a:p>
        </p:txBody>
      </p:sp>
      <p:sp>
        <p:nvSpPr>
          <p:cNvPr id="248" name="Google Shape;248;p18"/>
          <p:cNvSpPr txBox="1"/>
          <p:nvPr/>
        </p:nvSpPr>
        <p:spPr>
          <a:xfrm>
            <a:off x="1297500" y="4137300"/>
            <a:ext cx="1456200" cy="24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Brief Overview Of The Model</a:t>
            </a:r>
            <a:endParaRPr>
              <a:solidFill>
                <a:srgbClr val="FFFFFF"/>
              </a:solidFill>
              <a:latin typeface="Lato"/>
              <a:ea typeface="Lato"/>
              <a:cs typeface="Lato"/>
              <a:sym typeface="Lato"/>
            </a:endParaRPr>
          </a:p>
        </p:txBody>
      </p:sp>
      <p:sp>
        <p:nvSpPr>
          <p:cNvPr id="249" name="Google Shape;249;p18"/>
          <p:cNvSpPr txBox="1"/>
          <p:nvPr/>
        </p:nvSpPr>
        <p:spPr>
          <a:xfrm>
            <a:off x="1294300" y="4304725"/>
            <a:ext cx="1528800" cy="24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System UML Diagrams</a:t>
            </a:r>
            <a:endParaRPr>
              <a:solidFill>
                <a:srgbClr val="FFFFFF"/>
              </a:solidFill>
              <a:latin typeface="Lato"/>
              <a:ea typeface="Lato"/>
              <a:cs typeface="Lato"/>
              <a:sym typeface="Lato"/>
            </a:endParaRPr>
          </a:p>
        </p:txBody>
      </p:sp>
      <p:sp>
        <p:nvSpPr>
          <p:cNvPr id="250" name="Google Shape;250;p18"/>
          <p:cNvSpPr txBox="1"/>
          <p:nvPr/>
        </p:nvSpPr>
        <p:spPr>
          <a:xfrm>
            <a:off x="4390075" y="1213700"/>
            <a:ext cx="15792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Test Plan</a:t>
            </a:r>
            <a:endParaRPr>
              <a:latin typeface="Lato"/>
              <a:ea typeface="Lato"/>
              <a:cs typeface="Lato"/>
              <a:sym typeface="Lato"/>
            </a:endParaRPr>
          </a:p>
        </p:txBody>
      </p:sp>
      <p:sp>
        <p:nvSpPr>
          <p:cNvPr id="251" name="Google Shape;251;p18"/>
          <p:cNvSpPr txBox="1"/>
          <p:nvPr/>
        </p:nvSpPr>
        <p:spPr>
          <a:xfrm>
            <a:off x="4390075" y="1596875"/>
            <a:ext cx="1144500" cy="1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Automation</a:t>
            </a:r>
            <a:endParaRPr sz="700">
              <a:solidFill>
                <a:srgbClr val="FFFFFF"/>
              </a:solidFill>
              <a:latin typeface="Montserrat"/>
              <a:ea typeface="Montserrat"/>
              <a:cs typeface="Montserrat"/>
              <a:sym typeface="Montserrat"/>
            </a:endParaRPr>
          </a:p>
        </p:txBody>
      </p:sp>
      <p:sp>
        <p:nvSpPr>
          <p:cNvPr id="252" name="Google Shape;252;p18"/>
          <p:cNvSpPr txBox="1"/>
          <p:nvPr/>
        </p:nvSpPr>
        <p:spPr>
          <a:xfrm>
            <a:off x="4390075" y="1781075"/>
            <a:ext cx="1180800" cy="15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Testing</a:t>
            </a:r>
            <a:endParaRPr>
              <a:solidFill>
                <a:srgbClr val="FFFFFF"/>
              </a:solidFill>
              <a:latin typeface="Lato"/>
              <a:ea typeface="Lato"/>
              <a:cs typeface="Lato"/>
              <a:sym typeface="Lato"/>
            </a:endParaRPr>
          </a:p>
        </p:txBody>
      </p:sp>
      <p:sp>
        <p:nvSpPr>
          <p:cNvPr id="253" name="Google Shape;253;p18"/>
          <p:cNvSpPr txBox="1"/>
          <p:nvPr/>
        </p:nvSpPr>
        <p:spPr>
          <a:xfrm>
            <a:off x="4390075" y="2290025"/>
            <a:ext cx="19053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Management Frameworks</a:t>
            </a:r>
            <a:endParaRPr>
              <a:latin typeface="Lato"/>
              <a:ea typeface="Lato"/>
              <a:cs typeface="Lato"/>
              <a:sym typeface="Lato"/>
            </a:endParaRPr>
          </a:p>
        </p:txBody>
      </p:sp>
      <p:sp>
        <p:nvSpPr>
          <p:cNvPr id="254" name="Google Shape;254;p18"/>
          <p:cNvSpPr txBox="1"/>
          <p:nvPr/>
        </p:nvSpPr>
        <p:spPr>
          <a:xfrm>
            <a:off x="4390075" y="2832875"/>
            <a:ext cx="1664400" cy="15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Change Or Control Management</a:t>
            </a:r>
            <a:endParaRPr>
              <a:latin typeface="Lato"/>
              <a:ea typeface="Lato"/>
              <a:cs typeface="Lato"/>
              <a:sym typeface="Lato"/>
            </a:endParaRPr>
          </a:p>
        </p:txBody>
      </p:sp>
      <p:sp>
        <p:nvSpPr>
          <p:cNvPr id="255" name="Google Shape;255;p18"/>
          <p:cNvSpPr txBox="1"/>
          <p:nvPr/>
        </p:nvSpPr>
        <p:spPr>
          <a:xfrm>
            <a:off x="4390075" y="3167850"/>
            <a:ext cx="1456200" cy="1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Build</a:t>
            </a:r>
            <a:endParaRPr>
              <a:latin typeface="Lato"/>
              <a:ea typeface="Lato"/>
              <a:cs typeface="Lato"/>
              <a:sym typeface="Lato"/>
            </a:endParaRPr>
          </a:p>
        </p:txBody>
      </p:sp>
      <p:sp>
        <p:nvSpPr>
          <p:cNvPr id="256" name="Google Shape;256;p18"/>
          <p:cNvSpPr txBox="1"/>
          <p:nvPr/>
        </p:nvSpPr>
        <p:spPr>
          <a:xfrm>
            <a:off x="4390075" y="2989775"/>
            <a:ext cx="1275000" cy="15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rgbClr val="FFFFFF"/>
                </a:solidFill>
                <a:latin typeface="Montserrat"/>
                <a:ea typeface="Montserrat"/>
                <a:cs typeface="Montserrat"/>
                <a:sym typeface="Montserrat"/>
              </a:rPr>
              <a:t>Packaging</a:t>
            </a:r>
            <a:endParaRPr>
              <a:latin typeface="Lato"/>
              <a:ea typeface="Lato"/>
              <a:cs typeface="Lato"/>
              <a:sym typeface="Lato"/>
            </a:endParaRPr>
          </a:p>
        </p:txBody>
      </p:sp>
      <p:sp>
        <p:nvSpPr>
          <p:cNvPr id="257" name="Google Shape;257;p18"/>
          <p:cNvSpPr txBox="1"/>
          <p:nvPr/>
        </p:nvSpPr>
        <p:spPr>
          <a:xfrm>
            <a:off x="4390075" y="3465750"/>
            <a:ext cx="1974600" cy="1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Risk Management</a:t>
            </a:r>
            <a:endParaRPr>
              <a:solidFill>
                <a:srgbClr val="FFFFFF"/>
              </a:solidFill>
              <a:latin typeface="Lato"/>
              <a:ea typeface="Lato"/>
              <a:cs typeface="Lato"/>
              <a:sym typeface="Lato"/>
            </a:endParaRPr>
          </a:p>
        </p:txBody>
      </p:sp>
      <p:sp>
        <p:nvSpPr>
          <p:cNvPr id="258" name="Google Shape;258;p18"/>
          <p:cNvSpPr txBox="1"/>
          <p:nvPr/>
        </p:nvSpPr>
        <p:spPr>
          <a:xfrm>
            <a:off x="4390075" y="3790325"/>
            <a:ext cx="1664400" cy="24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Conclusion</a:t>
            </a:r>
            <a:endParaRPr>
              <a:solidFill>
                <a:srgbClr val="FFFFFF"/>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Google Shape;416;p36"/>
          <p:cNvSpPr txBox="1"/>
          <p:nvPr>
            <p:ph type="title"/>
          </p:nvPr>
        </p:nvSpPr>
        <p:spPr>
          <a:xfrm>
            <a:off x="1297500" y="393750"/>
            <a:ext cx="7038900" cy="45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latin typeface="Century Gothic"/>
                <a:ea typeface="Century Gothic"/>
                <a:cs typeface="Century Gothic"/>
                <a:sym typeface="Century Gothic"/>
              </a:rPr>
              <a:t>Testing</a:t>
            </a:r>
            <a:endParaRPr/>
          </a:p>
        </p:txBody>
      </p:sp>
      <p:sp>
        <p:nvSpPr>
          <p:cNvPr id="417" name="Google Shape;417;p36"/>
          <p:cNvSpPr txBox="1"/>
          <p:nvPr>
            <p:ph idx="1" type="body"/>
          </p:nvPr>
        </p:nvSpPr>
        <p:spPr>
          <a:xfrm>
            <a:off x="1297500" y="851850"/>
            <a:ext cx="7038900" cy="2157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entury Gothic"/>
              <a:buChar char="●"/>
            </a:pPr>
            <a:r>
              <a:rPr b="1" lang="en-GB">
                <a:latin typeface="Century Gothic"/>
                <a:ea typeface="Century Gothic"/>
                <a:cs typeface="Century Gothic"/>
                <a:sym typeface="Century Gothic"/>
              </a:rPr>
              <a:t>Unit Testing</a:t>
            </a:r>
            <a:endParaRPr b="1">
              <a:latin typeface="Century Gothic"/>
              <a:ea typeface="Century Gothic"/>
              <a:cs typeface="Century Gothic"/>
              <a:sym typeface="Century Gothic"/>
            </a:endParaRPr>
          </a:p>
          <a:p>
            <a:pPr indent="0" lvl="0" marL="457200" rtl="0" algn="l">
              <a:spcBef>
                <a:spcPts val="1600"/>
              </a:spcBef>
              <a:spcAft>
                <a:spcPts val="0"/>
              </a:spcAft>
              <a:buNone/>
            </a:pPr>
            <a:r>
              <a:rPr lang="en-GB">
                <a:latin typeface="Century Gothic"/>
                <a:ea typeface="Century Gothic"/>
                <a:cs typeface="Century Gothic"/>
                <a:sym typeface="Century Gothic"/>
              </a:rPr>
              <a:t>Software test automation tools enable you to simplify testing and reduce time to release by automating functional tests for your applications. Unit testing tools which we are going to use are: </a:t>
            </a:r>
            <a:endParaRPr>
              <a:latin typeface="Century Gothic"/>
              <a:ea typeface="Century Gothic"/>
              <a:cs typeface="Century Gothic"/>
              <a:sym typeface="Century Gothic"/>
            </a:endParaRPr>
          </a:p>
          <a:p>
            <a:pPr indent="0" lvl="0" marL="457200" rtl="0" algn="l">
              <a:spcBef>
                <a:spcPts val="1600"/>
              </a:spcBef>
              <a:spcAft>
                <a:spcPts val="0"/>
              </a:spcAft>
              <a:buNone/>
            </a:pPr>
            <a:r>
              <a:rPr lang="en-GB">
                <a:latin typeface="Century Gothic"/>
                <a:ea typeface="Century Gothic"/>
                <a:cs typeface="Century Gothic"/>
                <a:sym typeface="Century Gothic"/>
              </a:rPr>
              <a:t> 					• Pytest</a:t>
            </a:r>
            <a:endParaRPr>
              <a:latin typeface="Century Gothic"/>
              <a:ea typeface="Century Gothic"/>
              <a:cs typeface="Century Gothic"/>
              <a:sym typeface="Century Gothic"/>
            </a:endParaRPr>
          </a:p>
          <a:p>
            <a:pPr indent="0" lvl="0" marL="457200" rtl="0" algn="l">
              <a:spcBef>
                <a:spcPts val="1600"/>
              </a:spcBef>
              <a:spcAft>
                <a:spcPts val="0"/>
              </a:spcAft>
              <a:buNone/>
            </a:pPr>
            <a:r>
              <a:rPr lang="en-GB">
                <a:latin typeface="Century Gothic"/>
                <a:ea typeface="Century Gothic"/>
                <a:cs typeface="Century Gothic"/>
                <a:sym typeface="Century Gothic"/>
              </a:rPr>
              <a:t> 					• Travis CI</a:t>
            </a:r>
            <a:endParaRPr>
              <a:latin typeface="Century Gothic"/>
              <a:ea typeface="Century Gothic"/>
              <a:cs typeface="Century Gothic"/>
              <a:sym typeface="Century Gothic"/>
            </a:endParaRPr>
          </a:p>
          <a:p>
            <a:pPr indent="0" lvl="0" marL="457200" rtl="0" algn="l">
              <a:spcBef>
                <a:spcPts val="1600"/>
              </a:spcBef>
              <a:spcAft>
                <a:spcPts val="0"/>
              </a:spcAft>
              <a:buNone/>
            </a:pPr>
            <a:r>
              <a:t/>
            </a:r>
            <a:endParaRPr b="1">
              <a:latin typeface="Century Gothic"/>
              <a:ea typeface="Century Gothic"/>
              <a:cs typeface="Century Gothic"/>
              <a:sym typeface="Century Gothic"/>
            </a:endParaRPr>
          </a:p>
          <a:p>
            <a:pPr indent="0" lvl="0" marL="457200" rtl="0" algn="l">
              <a:spcBef>
                <a:spcPts val="1600"/>
              </a:spcBef>
              <a:spcAft>
                <a:spcPts val="0"/>
              </a:spcAft>
              <a:buNone/>
            </a:pPr>
            <a:r>
              <a:t/>
            </a:r>
            <a:endParaRPr b="1">
              <a:latin typeface="Century Gothic"/>
              <a:ea typeface="Century Gothic"/>
              <a:cs typeface="Century Gothic"/>
              <a:sym typeface="Century Gothic"/>
            </a:endParaRPr>
          </a:p>
          <a:p>
            <a:pPr indent="0" lvl="0" marL="0" rtl="0" algn="l">
              <a:spcBef>
                <a:spcPts val="1600"/>
              </a:spcBef>
              <a:spcAft>
                <a:spcPts val="1600"/>
              </a:spcAft>
              <a:buNone/>
            </a:pPr>
            <a:r>
              <a:rPr b="1" lang="en-GB">
                <a:latin typeface="Century Gothic"/>
                <a:ea typeface="Century Gothic"/>
                <a:cs typeface="Century Gothic"/>
                <a:sym typeface="Century Gothic"/>
              </a:rPr>
              <a:t>		</a:t>
            </a:r>
            <a:endParaRPr b="1">
              <a:latin typeface="Century Gothic"/>
              <a:ea typeface="Century Gothic"/>
              <a:cs typeface="Century Gothic"/>
              <a:sym typeface="Century Gothic"/>
            </a:endParaRPr>
          </a:p>
        </p:txBody>
      </p:sp>
      <p:pic>
        <p:nvPicPr>
          <p:cNvPr id="418" name="Google Shape;418;p36"/>
          <p:cNvPicPr preferRelativeResize="0"/>
          <p:nvPr/>
        </p:nvPicPr>
        <p:blipFill>
          <a:blip r:embed="rId3">
            <a:alphaModFix/>
          </a:blip>
          <a:stretch>
            <a:fillRect/>
          </a:stretch>
        </p:blipFill>
        <p:spPr>
          <a:xfrm>
            <a:off x="2268875" y="2961975"/>
            <a:ext cx="1137450" cy="1131375"/>
          </a:xfrm>
          <a:prstGeom prst="rect">
            <a:avLst/>
          </a:prstGeom>
          <a:noFill/>
          <a:ln>
            <a:noFill/>
          </a:ln>
        </p:spPr>
      </p:pic>
      <p:pic>
        <p:nvPicPr>
          <p:cNvPr id="419" name="Google Shape;419;p36"/>
          <p:cNvPicPr preferRelativeResize="0"/>
          <p:nvPr/>
        </p:nvPicPr>
        <p:blipFill>
          <a:blip r:embed="rId4">
            <a:alphaModFix/>
          </a:blip>
          <a:stretch>
            <a:fillRect/>
          </a:stretch>
        </p:blipFill>
        <p:spPr>
          <a:xfrm>
            <a:off x="5844175" y="2961975"/>
            <a:ext cx="1815350" cy="1171975"/>
          </a:xfrm>
          <a:prstGeom prst="rect">
            <a:avLst/>
          </a:prstGeom>
          <a:noFill/>
          <a:ln>
            <a:noFill/>
          </a:ln>
        </p:spPr>
      </p:pic>
      <p:sp>
        <p:nvSpPr>
          <p:cNvPr id="420" name="Google Shape;420;p36"/>
          <p:cNvSpPr txBox="1"/>
          <p:nvPr/>
        </p:nvSpPr>
        <p:spPr>
          <a:xfrm>
            <a:off x="2268950" y="4093350"/>
            <a:ext cx="1137300" cy="2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Century Gothic"/>
                <a:ea typeface="Century Gothic"/>
                <a:cs typeface="Century Gothic"/>
                <a:sym typeface="Century Gothic"/>
              </a:rPr>
              <a:t>   Travis CI</a:t>
            </a:r>
            <a:endParaRPr>
              <a:solidFill>
                <a:srgbClr val="FFFFFF"/>
              </a:solidFill>
              <a:latin typeface="Century Gothic"/>
              <a:ea typeface="Century Gothic"/>
              <a:cs typeface="Century Gothic"/>
              <a:sym typeface="Century Gothic"/>
            </a:endParaRPr>
          </a:p>
        </p:txBody>
      </p:sp>
      <p:sp>
        <p:nvSpPr>
          <p:cNvPr id="421" name="Google Shape;421;p36"/>
          <p:cNvSpPr txBox="1"/>
          <p:nvPr/>
        </p:nvSpPr>
        <p:spPr>
          <a:xfrm>
            <a:off x="5844200" y="4133950"/>
            <a:ext cx="1815300" cy="25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             Pytest</a:t>
            </a:r>
            <a:endParaRPr sz="1300">
              <a:solidFill>
                <a:srgbClr val="FFFFFF"/>
              </a:solidFill>
              <a:latin typeface="Century Gothic"/>
              <a:ea typeface="Century Gothic"/>
              <a:cs typeface="Century Gothic"/>
              <a:sym typeface="Century Gothic"/>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5" name="Shape 425"/>
        <p:cNvGrpSpPr/>
        <p:nvPr/>
      </p:nvGrpSpPr>
      <p:grpSpPr>
        <a:xfrm>
          <a:off x="0" y="0"/>
          <a:ext cx="0" cy="0"/>
          <a:chOff x="0" y="0"/>
          <a:chExt cx="0" cy="0"/>
        </a:xfrm>
      </p:grpSpPr>
      <p:sp>
        <p:nvSpPr>
          <p:cNvPr id="426" name="Google Shape;426;p3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1400">
              <a:latin typeface="Century Gothic"/>
              <a:ea typeface="Century Gothic"/>
              <a:cs typeface="Century Gothic"/>
              <a:sym typeface="Century Gothic"/>
            </a:endParaRPr>
          </a:p>
          <a:p>
            <a:pPr indent="0" lvl="0" marL="457200" rtl="0" algn="l">
              <a:lnSpc>
                <a:spcPct val="115000"/>
              </a:lnSpc>
              <a:spcBef>
                <a:spcPts val="1600"/>
              </a:spcBef>
              <a:spcAft>
                <a:spcPts val="0"/>
              </a:spcAft>
              <a:buNone/>
            </a:pPr>
            <a:r>
              <a:t/>
            </a:r>
            <a:endParaRPr b="1" sz="1400">
              <a:latin typeface="Century Gothic"/>
              <a:ea typeface="Century Gothic"/>
              <a:cs typeface="Century Gothic"/>
              <a:sym typeface="Century Gothic"/>
            </a:endParaRPr>
          </a:p>
          <a:p>
            <a:pPr indent="-317500" lvl="0" marL="457200" rtl="0" algn="just">
              <a:lnSpc>
                <a:spcPct val="115000"/>
              </a:lnSpc>
              <a:spcBef>
                <a:spcPts val="1600"/>
              </a:spcBef>
              <a:spcAft>
                <a:spcPts val="0"/>
              </a:spcAft>
              <a:buSzPts val="1400"/>
              <a:buFont typeface="Century Gothic"/>
              <a:buChar char="●"/>
            </a:pPr>
            <a:r>
              <a:rPr b="1" lang="en-GB" sz="1400">
                <a:latin typeface="Century Gothic"/>
                <a:ea typeface="Century Gothic"/>
                <a:cs typeface="Century Gothic"/>
                <a:sym typeface="Century Gothic"/>
              </a:rPr>
              <a:t>Validation Testing</a:t>
            </a:r>
            <a:endParaRPr b="1" sz="1400">
              <a:latin typeface="Century Gothic"/>
              <a:ea typeface="Century Gothic"/>
              <a:cs typeface="Century Gothic"/>
              <a:sym typeface="Century Gothic"/>
            </a:endParaRPr>
          </a:p>
          <a:p>
            <a:pPr indent="0" lvl="0" marL="457200" rtl="0" algn="just">
              <a:lnSpc>
                <a:spcPct val="115000"/>
              </a:lnSpc>
              <a:spcBef>
                <a:spcPts val="1600"/>
              </a:spcBef>
              <a:spcAft>
                <a:spcPts val="0"/>
              </a:spcAft>
              <a:buNone/>
            </a:pPr>
            <a:r>
              <a:rPr lang="en-GB" sz="1300">
                <a:latin typeface="Century Gothic"/>
                <a:ea typeface="Century Gothic"/>
                <a:cs typeface="Century Gothic"/>
                <a:sym typeface="Century Gothic"/>
              </a:rPr>
              <a:t>For validation testing, we use the images which we have collected from sites to check whether all the scripts are bug-free. This validation testing is also done out during the demonstration to our stakeholders(excluding developers). </a:t>
            </a:r>
            <a:endParaRPr sz="1300">
              <a:latin typeface="Century Gothic"/>
              <a:ea typeface="Century Gothic"/>
              <a:cs typeface="Century Gothic"/>
              <a:sym typeface="Century Gothic"/>
            </a:endParaRPr>
          </a:p>
          <a:p>
            <a:pPr indent="-317500" lvl="0" marL="457200" rtl="0" algn="just">
              <a:lnSpc>
                <a:spcPct val="115000"/>
              </a:lnSpc>
              <a:spcBef>
                <a:spcPts val="1600"/>
              </a:spcBef>
              <a:spcAft>
                <a:spcPts val="0"/>
              </a:spcAft>
              <a:buSzPts val="1400"/>
              <a:buFont typeface="Century Gothic"/>
              <a:buChar char="●"/>
            </a:pPr>
            <a:r>
              <a:rPr b="1" lang="en-GB" sz="1400">
                <a:latin typeface="Century Gothic"/>
                <a:ea typeface="Century Gothic"/>
                <a:cs typeface="Century Gothic"/>
                <a:sym typeface="Century Gothic"/>
              </a:rPr>
              <a:t>Defect Testing</a:t>
            </a:r>
            <a:endParaRPr b="1" sz="1400">
              <a:latin typeface="Century Gothic"/>
              <a:ea typeface="Century Gothic"/>
              <a:cs typeface="Century Gothic"/>
              <a:sym typeface="Century Gothic"/>
            </a:endParaRPr>
          </a:p>
          <a:p>
            <a:pPr indent="0" lvl="0" marL="457200" rtl="0" algn="just">
              <a:lnSpc>
                <a:spcPct val="115000"/>
              </a:lnSpc>
              <a:spcBef>
                <a:spcPts val="1600"/>
              </a:spcBef>
              <a:spcAft>
                <a:spcPts val="1600"/>
              </a:spcAft>
              <a:buNone/>
            </a:pPr>
            <a:r>
              <a:rPr lang="en-GB" sz="1400">
                <a:latin typeface="Century Gothic"/>
                <a:ea typeface="Century Gothic"/>
                <a:cs typeface="Century Gothic"/>
                <a:sym typeface="Century Gothic"/>
              </a:rPr>
              <a:t>For defect testing, we record some real-world videos of road and present it, which not only includes images of the road but also pictures of some patterns which are similar to potholes, to measure how accurate it is detecting potholes when both potholes and potholes like patterns are present.</a:t>
            </a:r>
            <a:endParaRPr sz="1400">
              <a:latin typeface="Century Gothic"/>
              <a:ea typeface="Century Gothic"/>
              <a:cs typeface="Century Gothic"/>
              <a:sym typeface="Century Gothic"/>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0" name="Shape 430"/>
        <p:cNvGrpSpPr/>
        <p:nvPr/>
      </p:nvGrpSpPr>
      <p:grpSpPr>
        <a:xfrm>
          <a:off x="0" y="0"/>
          <a:ext cx="0" cy="0"/>
          <a:chOff x="0" y="0"/>
          <a:chExt cx="0" cy="0"/>
        </a:xfrm>
      </p:grpSpPr>
      <p:sp>
        <p:nvSpPr>
          <p:cNvPr id="431" name="Google Shape;431;p38"/>
          <p:cNvSpPr txBox="1"/>
          <p:nvPr>
            <p:ph type="title"/>
          </p:nvPr>
        </p:nvSpPr>
        <p:spPr>
          <a:xfrm>
            <a:off x="1297500" y="393750"/>
            <a:ext cx="7038900" cy="50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Management Frameworks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32" name="Google Shape;432;p38"/>
          <p:cNvSpPr txBox="1"/>
          <p:nvPr/>
        </p:nvSpPr>
        <p:spPr>
          <a:xfrm>
            <a:off x="1327500" y="895350"/>
            <a:ext cx="6978900" cy="352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Century Gothic"/>
                <a:ea typeface="Century Gothic"/>
                <a:cs typeface="Century Gothic"/>
                <a:sym typeface="Century Gothic"/>
              </a:rPr>
              <a:t>Change or Control Management</a:t>
            </a:r>
            <a:endParaRPr b="1">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Replacement of raspberry pi should be made once every five years and additional updates every month. AWS Config is a service that let's assess, audit, and evaluate the configurations of AWS resources which we are using.</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b="1">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b="1" lang="en-GB">
                <a:solidFill>
                  <a:srgbClr val="FFFFFF"/>
                </a:solidFill>
                <a:latin typeface="Century Gothic"/>
                <a:ea typeface="Century Gothic"/>
                <a:cs typeface="Century Gothic"/>
                <a:sym typeface="Century Gothic"/>
              </a:rPr>
              <a:t>Build</a:t>
            </a:r>
            <a:endParaRPr>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The version control system which we are using is git. AWS CodeBuild is a fully managed continuous integration service that compiles source code, runs tests, and produces software packages that are ready to deploy.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b="1" lang="en-GB">
                <a:solidFill>
                  <a:srgbClr val="FFFFFF"/>
                </a:solidFill>
                <a:latin typeface="Century Gothic"/>
                <a:ea typeface="Century Gothic"/>
                <a:cs typeface="Century Gothic"/>
                <a:sym typeface="Century Gothic"/>
              </a:rPr>
              <a:t>Packaging</a:t>
            </a:r>
            <a:endParaRPr b="1">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b="1">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To make the python scripts standalone, we are using a package called pyinstaller. AWS packaging automates the process of packaging and publishing software to managed Windows and Linux instances across the cloud landscape, as well as to on-premises servers, through a single simplified interface.</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						   </a:t>
            </a:r>
            <a:endParaRPr sz="1300">
              <a:solidFill>
                <a:srgbClr val="FFFFFF"/>
              </a:solidFill>
              <a:latin typeface="Century Gothic"/>
              <a:ea typeface="Century Gothic"/>
              <a:cs typeface="Century Gothic"/>
              <a:sym typeface="Century Gothic"/>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6" name="Shape 436"/>
        <p:cNvGrpSpPr/>
        <p:nvPr/>
      </p:nvGrpSpPr>
      <p:grpSpPr>
        <a:xfrm>
          <a:off x="0" y="0"/>
          <a:ext cx="0" cy="0"/>
          <a:chOff x="0" y="0"/>
          <a:chExt cx="0" cy="0"/>
        </a:xfrm>
      </p:grpSpPr>
      <p:sp>
        <p:nvSpPr>
          <p:cNvPr id="437" name="Google Shape;437;p3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timeline</a:t>
            </a:r>
            <a:endParaRPr/>
          </a:p>
        </p:txBody>
      </p:sp>
      <p:sp>
        <p:nvSpPr>
          <p:cNvPr id="438" name="Google Shape;438;p39"/>
          <p:cNvSpPr txBox="1"/>
          <p:nvPr/>
        </p:nvSpPr>
        <p:spPr>
          <a:xfrm>
            <a:off x="1256318" y="1854525"/>
            <a:ext cx="970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MAR 12, 2020 </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439" name="Google Shape;439;p39"/>
          <p:cNvSpPr txBox="1"/>
          <p:nvPr/>
        </p:nvSpPr>
        <p:spPr>
          <a:xfrm>
            <a:off x="1144461" y="2959199"/>
            <a:ext cx="11667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FFFFFF"/>
                </a:solidFill>
                <a:latin typeface="Century Gothic"/>
                <a:ea typeface="Century Gothic"/>
                <a:cs typeface="Century Gothic"/>
                <a:sym typeface="Century Gothic"/>
              </a:rPr>
              <a:t>First phase idea completion</a:t>
            </a:r>
            <a:endParaRPr sz="800">
              <a:solidFill>
                <a:srgbClr val="FFFFFF"/>
              </a:solidFill>
              <a:latin typeface="Century Gothic"/>
              <a:ea typeface="Century Gothic"/>
              <a:cs typeface="Century Gothic"/>
              <a:sym typeface="Century Gothic"/>
            </a:endParaRPr>
          </a:p>
        </p:txBody>
      </p:sp>
      <p:sp>
        <p:nvSpPr>
          <p:cNvPr id="440" name="Google Shape;440;p39"/>
          <p:cNvSpPr txBox="1"/>
          <p:nvPr/>
        </p:nvSpPr>
        <p:spPr>
          <a:xfrm>
            <a:off x="2434500" y="1854525"/>
            <a:ext cx="9594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APR 19,2020</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441" name="Google Shape;441;p39"/>
          <p:cNvSpPr txBox="1"/>
          <p:nvPr/>
        </p:nvSpPr>
        <p:spPr>
          <a:xfrm>
            <a:off x="2308121" y="2959199"/>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FFFFFF"/>
                </a:solidFill>
                <a:latin typeface="Century Gothic"/>
                <a:ea typeface="Century Gothic"/>
                <a:cs typeface="Century Gothic"/>
                <a:sym typeface="Century Gothic"/>
              </a:rPr>
              <a:t>Completion of planning of designing the model(Designing of the working model)</a:t>
            </a:r>
            <a:endParaRPr sz="800">
              <a:solidFill>
                <a:srgbClr val="FFFFFF"/>
              </a:solidFill>
              <a:latin typeface="Century Gothic"/>
              <a:ea typeface="Century Gothic"/>
              <a:cs typeface="Century Gothic"/>
              <a:sym typeface="Century Gothic"/>
            </a:endParaRPr>
          </a:p>
        </p:txBody>
      </p:sp>
      <p:sp>
        <p:nvSpPr>
          <p:cNvPr id="442" name="Google Shape;442;p39"/>
          <p:cNvSpPr txBox="1"/>
          <p:nvPr/>
        </p:nvSpPr>
        <p:spPr>
          <a:xfrm>
            <a:off x="3550541" y="1854525"/>
            <a:ext cx="10221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SEPT 15, 2020</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443" name="Google Shape;443;p39"/>
          <p:cNvSpPr txBox="1"/>
          <p:nvPr/>
        </p:nvSpPr>
        <p:spPr>
          <a:xfrm>
            <a:off x="3438904" y="2959197"/>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FFFFFF"/>
                </a:solidFill>
                <a:latin typeface="Century Gothic"/>
                <a:ea typeface="Century Gothic"/>
                <a:cs typeface="Century Gothic"/>
                <a:sym typeface="Century Gothic"/>
              </a:rPr>
              <a:t>Purchase of all the units required for the model</a:t>
            </a:r>
            <a:endParaRPr sz="800">
              <a:solidFill>
                <a:srgbClr val="FFFFFF"/>
              </a:solidFill>
              <a:latin typeface="Century Gothic"/>
              <a:ea typeface="Century Gothic"/>
              <a:cs typeface="Century Gothic"/>
              <a:sym typeface="Century Gothic"/>
            </a:endParaRPr>
          </a:p>
        </p:txBody>
      </p:sp>
      <p:sp>
        <p:nvSpPr>
          <p:cNvPr id="444" name="Google Shape;444;p39"/>
          <p:cNvSpPr txBox="1"/>
          <p:nvPr/>
        </p:nvSpPr>
        <p:spPr>
          <a:xfrm>
            <a:off x="4620926" y="1841600"/>
            <a:ext cx="10611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DEC 10, 2020</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445" name="Google Shape;445;p39"/>
          <p:cNvSpPr txBox="1"/>
          <p:nvPr/>
        </p:nvSpPr>
        <p:spPr>
          <a:xfrm>
            <a:off x="4572659" y="2959199"/>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Century Gothic"/>
                <a:ea typeface="Century Gothic"/>
                <a:cs typeface="Century Gothic"/>
                <a:sym typeface="Century Gothic"/>
              </a:rPr>
              <a:t>Assembling the units to a well designed model and required coding</a:t>
            </a:r>
            <a:endParaRPr sz="800">
              <a:solidFill>
                <a:schemeClr val="lt1"/>
              </a:solidFill>
              <a:latin typeface="Century Gothic"/>
              <a:ea typeface="Century Gothic"/>
              <a:cs typeface="Century Gothic"/>
              <a:sym typeface="Century Gothic"/>
            </a:endParaRPr>
          </a:p>
        </p:txBody>
      </p:sp>
      <p:sp>
        <p:nvSpPr>
          <p:cNvPr id="446" name="Google Shape;446;p39"/>
          <p:cNvSpPr txBox="1"/>
          <p:nvPr/>
        </p:nvSpPr>
        <p:spPr>
          <a:xfrm>
            <a:off x="5730302" y="1854525"/>
            <a:ext cx="8784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JAN 1, 2021</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447" name="Google Shape;447;p39"/>
          <p:cNvSpPr txBox="1"/>
          <p:nvPr/>
        </p:nvSpPr>
        <p:spPr>
          <a:xfrm>
            <a:off x="5703047" y="2959199"/>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Century Gothic"/>
                <a:ea typeface="Century Gothic"/>
                <a:cs typeface="Century Gothic"/>
                <a:sym typeface="Century Gothic"/>
              </a:rPr>
              <a:t>Testing the model with all data sets</a:t>
            </a:r>
            <a:endParaRPr sz="800">
              <a:solidFill>
                <a:schemeClr val="lt1"/>
              </a:solidFill>
              <a:latin typeface="Century Gothic"/>
              <a:ea typeface="Century Gothic"/>
              <a:cs typeface="Century Gothic"/>
              <a:sym typeface="Century Gothic"/>
            </a:endParaRPr>
          </a:p>
        </p:txBody>
      </p:sp>
      <p:sp>
        <p:nvSpPr>
          <p:cNvPr id="448" name="Google Shape;448;p39"/>
          <p:cNvSpPr txBox="1"/>
          <p:nvPr/>
        </p:nvSpPr>
        <p:spPr>
          <a:xfrm>
            <a:off x="6837184" y="1854525"/>
            <a:ext cx="11364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FEB - MAR, 2021</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449" name="Google Shape;449;p39"/>
          <p:cNvSpPr txBox="1"/>
          <p:nvPr/>
        </p:nvSpPr>
        <p:spPr>
          <a:xfrm>
            <a:off x="6837184" y="2959199"/>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Century Gothic"/>
                <a:ea typeface="Century Gothic"/>
                <a:cs typeface="Century Gothic"/>
                <a:sym typeface="Century Gothic"/>
              </a:rPr>
              <a:t>The final model that is ready to deliver</a:t>
            </a:r>
            <a:endParaRPr sz="800">
              <a:solidFill>
                <a:schemeClr val="lt1"/>
              </a:solidFill>
              <a:latin typeface="Century Gothic"/>
              <a:ea typeface="Century Gothic"/>
              <a:cs typeface="Century Gothic"/>
              <a:sym typeface="Century Gothic"/>
            </a:endParaRPr>
          </a:p>
        </p:txBody>
      </p:sp>
      <p:cxnSp>
        <p:nvCxnSpPr>
          <p:cNvPr id="450" name="Google Shape;450;p39"/>
          <p:cNvCxnSpPr/>
          <p:nvPr/>
        </p:nvCxnSpPr>
        <p:spPr>
          <a:xfrm>
            <a:off x="1761628"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451" name="Google Shape;451;p39"/>
          <p:cNvSpPr/>
          <p:nvPr/>
        </p:nvSpPr>
        <p:spPr>
          <a:xfrm flipH="1">
            <a:off x="1228048"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52" name="Google Shape;452;p39"/>
          <p:cNvSpPr/>
          <p:nvPr/>
        </p:nvSpPr>
        <p:spPr>
          <a:xfrm>
            <a:off x="1227675"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53" name="Google Shape;453;p39"/>
          <p:cNvCxnSpPr/>
          <p:nvPr/>
        </p:nvCxnSpPr>
        <p:spPr>
          <a:xfrm>
            <a:off x="2855284"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454" name="Google Shape;454;p39"/>
          <p:cNvSpPr/>
          <p:nvPr/>
        </p:nvSpPr>
        <p:spPr>
          <a:xfrm flipH="1">
            <a:off x="2321705"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455" name="Google Shape;455;p39"/>
          <p:cNvSpPr/>
          <p:nvPr/>
        </p:nvSpPr>
        <p:spPr>
          <a:xfrm>
            <a:off x="2321332"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56" name="Google Shape;456;p39"/>
          <p:cNvCxnSpPr/>
          <p:nvPr/>
        </p:nvCxnSpPr>
        <p:spPr>
          <a:xfrm>
            <a:off x="3949490"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457" name="Google Shape;457;p39"/>
          <p:cNvSpPr/>
          <p:nvPr/>
        </p:nvSpPr>
        <p:spPr>
          <a:xfrm flipH="1">
            <a:off x="3415911"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58" name="Google Shape;458;p39"/>
          <p:cNvSpPr/>
          <p:nvPr/>
        </p:nvSpPr>
        <p:spPr>
          <a:xfrm>
            <a:off x="3415538"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59" name="Google Shape;459;p39"/>
          <p:cNvCxnSpPr/>
          <p:nvPr/>
        </p:nvCxnSpPr>
        <p:spPr>
          <a:xfrm>
            <a:off x="5041054"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460" name="Google Shape;460;p39"/>
          <p:cNvSpPr/>
          <p:nvPr/>
        </p:nvSpPr>
        <p:spPr>
          <a:xfrm flipH="1">
            <a:off x="4507474"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61" name="Google Shape;461;p39"/>
          <p:cNvSpPr/>
          <p:nvPr/>
        </p:nvSpPr>
        <p:spPr>
          <a:xfrm>
            <a:off x="4507101"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62" name="Google Shape;462;p39"/>
          <p:cNvCxnSpPr/>
          <p:nvPr/>
        </p:nvCxnSpPr>
        <p:spPr>
          <a:xfrm>
            <a:off x="6129352"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463" name="Google Shape;463;p39"/>
          <p:cNvSpPr/>
          <p:nvPr/>
        </p:nvSpPr>
        <p:spPr>
          <a:xfrm flipH="1">
            <a:off x="5595772"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64" name="Google Shape;464;p39"/>
          <p:cNvSpPr/>
          <p:nvPr/>
        </p:nvSpPr>
        <p:spPr>
          <a:xfrm>
            <a:off x="559540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65" name="Google Shape;465;p39"/>
          <p:cNvCxnSpPr/>
          <p:nvPr/>
        </p:nvCxnSpPr>
        <p:spPr>
          <a:xfrm>
            <a:off x="7221273"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466" name="Google Shape;466;p39"/>
          <p:cNvSpPr/>
          <p:nvPr/>
        </p:nvSpPr>
        <p:spPr>
          <a:xfrm flipH="1">
            <a:off x="6687693"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67" name="Google Shape;467;p39"/>
          <p:cNvSpPr/>
          <p:nvPr/>
        </p:nvSpPr>
        <p:spPr>
          <a:xfrm>
            <a:off x="668732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1" name="Shape 471"/>
        <p:cNvGrpSpPr/>
        <p:nvPr/>
      </p:nvGrpSpPr>
      <p:grpSpPr>
        <a:xfrm>
          <a:off x="0" y="0"/>
          <a:ext cx="0" cy="0"/>
          <a:chOff x="0" y="0"/>
          <a:chExt cx="0" cy="0"/>
        </a:xfrm>
      </p:grpSpPr>
      <p:sp>
        <p:nvSpPr>
          <p:cNvPr id="472" name="Google Shape;472;p40"/>
          <p:cNvSpPr txBox="1"/>
          <p:nvPr>
            <p:ph type="title"/>
          </p:nvPr>
        </p:nvSpPr>
        <p:spPr>
          <a:xfrm>
            <a:off x="1297500" y="393750"/>
            <a:ext cx="7038900" cy="53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Risk Management</a:t>
            </a:r>
            <a:endParaRPr/>
          </a:p>
        </p:txBody>
      </p:sp>
      <p:sp>
        <p:nvSpPr>
          <p:cNvPr id="473" name="Google Shape;473;p40"/>
          <p:cNvSpPr txBox="1"/>
          <p:nvPr/>
        </p:nvSpPr>
        <p:spPr>
          <a:xfrm>
            <a:off x="1297950" y="932550"/>
            <a:ext cx="7038000" cy="349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b="1" lang="en-GB">
                <a:solidFill>
                  <a:srgbClr val="FFFFFF"/>
                </a:solidFill>
                <a:latin typeface="Century Gothic"/>
                <a:ea typeface="Century Gothic"/>
                <a:cs typeface="Century Gothic"/>
                <a:sym typeface="Century Gothic"/>
              </a:rPr>
              <a:t>Risks </a:t>
            </a:r>
            <a:endParaRPr b="1">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457200" lvl="0" marL="0" rtl="0" algn="l">
              <a:spcBef>
                <a:spcPts val="0"/>
              </a:spcBef>
              <a:spcAft>
                <a:spcPts val="0"/>
              </a:spcAft>
              <a:buNone/>
            </a:pPr>
            <a:r>
              <a:rPr lang="en-GB" sz="1300">
                <a:solidFill>
                  <a:srgbClr val="FFFFFF"/>
                </a:solidFill>
                <a:latin typeface="Century Gothic"/>
                <a:ea typeface="Century Gothic"/>
                <a:cs typeface="Century Gothic"/>
                <a:sym typeface="Century Gothic"/>
              </a:rPr>
              <a:t>The hardware risks which the device faces is external accidents/shocks, which are unpredictables example: </a:t>
            </a:r>
            <a:endParaRPr sz="1300">
              <a:solidFill>
                <a:srgbClr val="FFFFFF"/>
              </a:solidFill>
              <a:latin typeface="Century Gothic"/>
              <a:ea typeface="Century Gothic"/>
              <a:cs typeface="Century Gothic"/>
              <a:sym typeface="Century Gothic"/>
            </a:endParaRPr>
          </a:p>
          <a:p>
            <a:pPr indent="457200" lvl="0" marL="1828800" rtl="0" algn="l">
              <a:spcBef>
                <a:spcPts val="0"/>
              </a:spcBef>
              <a:spcAft>
                <a:spcPts val="0"/>
              </a:spcAft>
              <a:buNone/>
            </a:pPr>
            <a:r>
              <a:rPr lang="en-GB" sz="1300">
                <a:solidFill>
                  <a:srgbClr val="FFFFFF"/>
                </a:solidFill>
                <a:latin typeface="Century Gothic"/>
                <a:ea typeface="Century Gothic"/>
                <a:cs typeface="Century Gothic"/>
                <a:sym typeface="Century Gothic"/>
              </a:rPr>
              <a:t>• Someone hitting it</a:t>
            </a:r>
            <a:endParaRPr sz="1300">
              <a:solidFill>
                <a:srgbClr val="FFFFFF"/>
              </a:solidFill>
              <a:latin typeface="Century Gothic"/>
              <a:ea typeface="Century Gothic"/>
              <a:cs typeface="Century Gothic"/>
              <a:sym typeface="Century Gothic"/>
            </a:endParaRPr>
          </a:p>
          <a:p>
            <a:pPr indent="457200" lvl="0" marL="1828800" rtl="0" algn="l">
              <a:spcBef>
                <a:spcPts val="0"/>
              </a:spcBef>
              <a:spcAft>
                <a:spcPts val="0"/>
              </a:spcAft>
              <a:buNone/>
            </a:pPr>
            <a:r>
              <a:rPr lang="en-GB" sz="1300">
                <a:solidFill>
                  <a:srgbClr val="FFFFFF"/>
                </a:solidFill>
                <a:latin typeface="Century Gothic"/>
                <a:ea typeface="Century Gothic"/>
                <a:cs typeface="Century Gothic"/>
                <a:sym typeface="Century Gothic"/>
              </a:rPr>
              <a:t>• Snow covering the lens </a:t>
            </a:r>
            <a:endParaRPr sz="1300">
              <a:solidFill>
                <a:srgbClr val="FFFFFF"/>
              </a:solidFill>
              <a:latin typeface="Century Gothic"/>
              <a:ea typeface="Century Gothic"/>
              <a:cs typeface="Century Gothic"/>
              <a:sym typeface="Century Gothic"/>
            </a:endParaRPr>
          </a:p>
          <a:p>
            <a:pPr indent="457200" lvl="0" marL="1828800" rtl="0" algn="l">
              <a:spcBef>
                <a:spcPts val="0"/>
              </a:spcBef>
              <a:spcAft>
                <a:spcPts val="0"/>
              </a:spcAft>
              <a:buNone/>
            </a:pPr>
            <a:r>
              <a:rPr lang="en-GB" sz="1300">
                <a:solidFill>
                  <a:srgbClr val="FFFFFF"/>
                </a:solidFill>
                <a:latin typeface="Century Gothic"/>
                <a:ea typeface="Century Gothic"/>
                <a:cs typeface="Century Gothic"/>
                <a:sym typeface="Century Gothic"/>
              </a:rPr>
              <a:t>• The camera being covered by some object(paper). </a:t>
            </a:r>
            <a:endParaRPr sz="1300">
              <a:solidFill>
                <a:srgbClr val="FFFFFF"/>
              </a:solidFill>
              <a:latin typeface="Century Gothic"/>
              <a:ea typeface="Century Gothic"/>
              <a:cs typeface="Century Gothic"/>
              <a:sym typeface="Century Gothic"/>
            </a:endParaRPr>
          </a:p>
          <a:p>
            <a:pPr indent="457200" lvl="0" marL="1828800" rtl="0" algn="l">
              <a:spcBef>
                <a:spcPts val="0"/>
              </a:spcBef>
              <a:spcAft>
                <a:spcPts val="0"/>
              </a:spcAft>
              <a:buNone/>
            </a:pPr>
            <a:r>
              <a:rPr lang="en-GB" sz="1300">
                <a:solidFill>
                  <a:srgbClr val="FFFFFF"/>
                </a:solidFill>
                <a:latin typeface="Century Gothic"/>
                <a:ea typeface="Century Gothic"/>
                <a:cs typeface="Century Gothic"/>
                <a:sym typeface="Century Gothic"/>
              </a:rPr>
              <a:t>• Rainwater going into the circuits and frying them.</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	And the some of the software risks are privacy and security of data. Time to time updates about the potholes to the cloud and intimate the driver about it correctly . The data should be transmitted only in a secure environment.</a:t>
            </a:r>
            <a:endParaRPr sz="1300">
              <a:solidFill>
                <a:srgbClr val="FFFFFF"/>
              </a:solidFill>
              <a:latin typeface="Century Gothic"/>
              <a:ea typeface="Century Gothic"/>
              <a:cs typeface="Century Gothic"/>
              <a:sym typeface="Century Gothic"/>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7" name="Shape 477"/>
        <p:cNvGrpSpPr/>
        <p:nvPr/>
      </p:nvGrpSpPr>
      <p:grpSpPr>
        <a:xfrm>
          <a:off x="0" y="0"/>
          <a:ext cx="0" cy="0"/>
          <a:chOff x="0" y="0"/>
          <a:chExt cx="0" cy="0"/>
        </a:xfrm>
      </p:grpSpPr>
      <p:sp>
        <p:nvSpPr>
          <p:cNvPr id="478" name="Google Shape;478;p41"/>
          <p:cNvSpPr txBox="1"/>
          <p:nvPr>
            <p:ph type="title"/>
          </p:nvPr>
        </p:nvSpPr>
        <p:spPr>
          <a:xfrm>
            <a:off x="1297500" y="667575"/>
            <a:ext cx="70389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rgbClr val="FFFFFF"/>
                </a:solidFill>
                <a:latin typeface="Century Gothic"/>
                <a:ea typeface="Century Gothic"/>
                <a:cs typeface="Century Gothic"/>
                <a:sym typeface="Century Gothic"/>
              </a:rPr>
              <a:t>Risk Mitigation</a:t>
            </a:r>
            <a:endParaRPr b="1" sz="14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b="1" sz="14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b="1"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b="1" lang="en-GB" sz="1300">
                <a:solidFill>
                  <a:srgbClr val="FFFFFF"/>
                </a:solidFill>
                <a:latin typeface="Century Gothic"/>
                <a:ea typeface="Century Gothic"/>
                <a:cs typeface="Century Gothic"/>
                <a:sym typeface="Century Gothic"/>
              </a:rPr>
              <a:t>Hardware</a:t>
            </a:r>
            <a:endParaRPr b="1"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b="1"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The above hardware risks can be avoided if the device have a dedicated slot where it is safe enough and should detect the potholes as well.</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b="1"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b="1" lang="en-GB" sz="1300">
                <a:solidFill>
                  <a:srgbClr val="FFFFFF"/>
                </a:solidFill>
                <a:latin typeface="Century Gothic"/>
                <a:ea typeface="Century Gothic"/>
                <a:cs typeface="Century Gothic"/>
                <a:sym typeface="Century Gothic"/>
              </a:rPr>
              <a:t>Software</a:t>
            </a:r>
            <a:endParaRPr b="1"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The privacy and the security of the device should be maintained by a good security analyst so that it would not be lost. And the software developer should schedule time to time checks about the cloud management and the software.</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latin typeface="Century Gothic"/>
              <a:ea typeface="Century Gothic"/>
              <a:cs typeface="Century Gothic"/>
              <a:sym typeface="Century Gothic"/>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2" name="Shape 482"/>
        <p:cNvGrpSpPr/>
        <p:nvPr/>
      </p:nvGrpSpPr>
      <p:grpSpPr>
        <a:xfrm>
          <a:off x="0" y="0"/>
          <a:ext cx="0" cy="0"/>
          <a:chOff x="0" y="0"/>
          <a:chExt cx="0" cy="0"/>
        </a:xfrm>
      </p:grpSpPr>
      <p:sp>
        <p:nvSpPr>
          <p:cNvPr id="483" name="Google Shape;483;p4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a:p>
            <a:pPr indent="0" lvl="0" marL="0" rtl="0" algn="l">
              <a:spcBef>
                <a:spcPts val="0"/>
              </a:spcBef>
              <a:spcAft>
                <a:spcPts val="0"/>
              </a:spcAft>
              <a:buNone/>
            </a:pPr>
            <a:r>
              <a:rPr b="1" lang="en-GB" sz="1400">
                <a:latin typeface="Century Gothic"/>
                <a:ea typeface="Century Gothic"/>
                <a:cs typeface="Century Gothic"/>
                <a:sym typeface="Century Gothic"/>
              </a:rPr>
              <a:t>Challenges</a:t>
            </a:r>
            <a:endParaRPr b="1" sz="1400">
              <a:latin typeface="Century Gothic"/>
              <a:ea typeface="Century Gothic"/>
              <a:cs typeface="Century Gothic"/>
              <a:sym typeface="Century Gothic"/>
            </a:endParaRPr>
          </a:p>
          <a:p>
            <a:pPr indent="0" lvl="0" marL="0" rtl="0" algn="l">
              <a:spcBef>
                <a:spcPts val="0"/>
              </a:spcBef>
              <a:spcAft>
                <a:spcPts val="0"/>
              </a:spcAft>
              <a:buNone/>
            </a:pPr>
            <a:r>
              <a:t/>
            </a:r>
            <a:endParaRPr b="1" sz="1400">
              <a:latin typeface="Century Gothic"/>
              <a:ea typeface="Century Gothic"/>
              <a:cs typeface="Century Gothic"/>
              <a:sym typeface="Century Gothic"/>
            </a:endParaRPr>
          </a:p>
          <a:p>
            <a:pPr indent="0" lvl="0" marL="0" rtl="0" algn="l">
              <a:spcBef>
                <a:spcPts val="0"/>
              </a:spcBef>
              <a:spcAft>
                <a:spcPts val="0"/>
              </a:spcAft>
              <a:buNone/>
            </a:pPr>
            <a:r>
              <a:rPr lang="en-GB" sz="1300">
                <a:latin typeface="Century Gothic"/>
                <a:ea typeface="Century Gothic"/>
                <a:cs typeface="Century Gothic"/>
                <a:sym typeface="Century Gothic"/>
              </a:rPr>
              <a:t>The challenges in front are, the budget as we cant take that to a high budget model so that it can be used by many and should get a high pixel camera with a low budget and the model should not make false interpretations of the pothole and make the user feel sure about this model.</a:t>
            </a:r>
            <a:endParaRPr sz="1300">
              <a:latin typeface="Century Gothic"/>
              <a:ea typeface="Century Gothic"/>
              <a:cs typeface="Century Gothic"/>
              <a:sym typeface="Century Gothic"/>
            </a:endParaRPr>
          </a:p>
          <a:p>
            <a:pPr indent="0" lvl="0" marL="0" rtl="0" algn="l">
              <a:spcBef>
                <a:spcPts val="0"/>
              </a:spcBef>
              <a:spcAft>
                <a:spcPts val="0"/>
              </a:spcAft>
              <a:buNone/>
            </a:pPr>
            <a:r>
              <a:t/>
            </a:r>
            <a:endParaRPr sz="1300">
              <a:latin typeface="Century Gothic"/>
              <a:ea typeface="Century Gothic"/>
              <a:cs typeface="Century Gothic"/>
              <a:sym typeface="Century Gothic"/>
            </a:endParaRPr>
          </a:p>
          <a:p>
            <a:pPr indent="0" lvl="0" marL="0" rtl="0" algn="l">
              <a:spcBef>
                <a:spcPts val="0"/>
              </a:spcBef>
              <a:spcAft>
                <a:spcPts val="0"/>
              </a:spcAft>
              <a:buNone/>
            </a:pPr>
            <a:r>
              <a:rPr b="1" lang="en-GB" sz="1400">
                <a:latin typeface="Century Gothic"/>
                <a:ea typeface="Century Gothic"/>
                <a:cs typeface="Century Gothic"/>
                <a:sym typeface="Century Gothic"/>
              </a:rPr>
              <a:t>Possible Extensions</a:t>
            </a:r>
            <a:endParaRPr b="1" sz="1400">
              <a:latin typeface="Century Gothic"/>
              <a:ea typeface="Century Gothic"/>
              <a:cs typeface="Century Gothic"/>
              <a:sym typeface="Century Gothic"/>
            </a:endParaRPr>
          </a:p>
          <a:p>
            <a:pPr indent="0" lvl="0" marL="0" rtl="0" algn="l">
              <a:spcBef>
                <a:spcPts val="0"/>
              </a:spcBef>
              <a:spcAft>
                <a:spcPts val="0"/>
              </a:spcAft>
              <a:buNone/>
            </a:pPr>
            <a:r>
              <a:t/>
            </a:r>
            <a:endParaRPr b="1" sz="1400">
              <a:latin typeface="Century Gothic"/>
              <a:ea typeface="Century Gothic"/>
              <a:cs typeface="Century Gothic"/>
              <a:sym typeface="Century Gothic"/>
            </a:endParaRPr>
          </a:p>
          <a:p>
            <a:pPr indent="0" lvl="0" marL="0" rtl="0" algn="l">
              <a:spcBef>
                <a:spcPts val="0"/>
              </a:spcBef>
              <a:spcAft>
                <a:spcPts val="0"/>
              </a:spcAft>
              <a:buNone/>
            </a:pPr>
            <a:r>
              <a:rPr lang="en-GB" sz="1300">
                <a:latin typeface="Century Gothic"/>
                <a:ea typeface="Century Gothic"/>
                <a:cs typeface="Century Gothic"/>
                <a:sym typeface="Century Gothic"/>
              </a:rPr>
              <a:t>There could be even more possibilities of extending the model to a state at which it not only detects the potholes but also detecting the fixed potholes and updating the earlier data and detecting speed breakers where the drivers need to slow down. Another extension that we can make is to estimate the depth of the pothole and to categorize them to a different different level of danger and alert the driver about that danger, whether he can travel on that road or not. And can be notified to higher officials for the fixing of these potholes. </a:t>
            </a:r>
            <a:endParaRPr sz="1300">
              <a:latin typeface="Century Gothic"/>
              <a:ea typeface="Century Gothic"/>
              <a:cs typeface="Century Gothic"/>
              <a:sym typeface="Century Gothic"/>
            </a:endParaRPr>
          </a:p>
          <a:p>
            <a:pPr indent="0" lvl="0" marL="0" rtl="0" algn="l">
              <a:spcBef>
                <a:spcPts val="0"/>
              </a:spcBef>
              <a:spcAft>
                <a:spcPts val="0"/>
              </a:spcAft>
              <a:buNone/>
            </a:pPr>
            <a:r>
              <a:t/>
            </a:r>
            <a:endParaRPr b="1" sz="1400">
              <a:latin typeface="Century Gothic"/>
              <a:ea typeface="Century Gothic"/>
              <a:cs typeface="Century Gothic"/>
              <a:sym typeface="Century Gothic"/>
            </a:endParaRPr>
          </a:p>
          <a:p>
            <a:pPr indent="457200" lvl="0" marL="1371600" rtl="0" algn="l">
              <a:spcBef>
                <a:spcPts val="0"/>
              </a:spcBef>
              <a:spcAft>
                <a:spcPts val="0"/>
              </a:spcAft>
              <a:buNone/>
            </a:pPr>
            <a:r>
              <a:rPr lang="en-GB" sz="1300">
                <a:latin typeface="Century Gothic"/>
                <a:ea typeface="Century Gothic"/>
                <a:cs typeface="Century Gothic"/>
                <a:sym typeface="Century Gothic"/>
              </a:rPr>
              <a:t>• To make it budget-friendly. </a:t>
            </a:r>
            <a:endParaRPr sz="1300">
              <a:latin typeface="Century Gothic"/>
              <a:ea typeface="Century Gothic"/>
              <a:cs typeface="Century Gothic"/>
              <a:sym typeface="Century Gothic"/>
            </a:endParaRPr>
          </a:p>
          <a:p>
            <a:pPr indent="457200" lvl="0" marL="1371600" rtl="0" algn="l">
              <a:spcBef>
                <a:spcPts val="0"/>
              </a:spcBef>
              <a:spcAft>
                <a:spcPts val="0"/>
              </a:spcAft>
              <a:buNone/>
            </a:pPr>
            <a:r>
              <a:rPr lang="en-GB" sz="1300">
                <a:latin typeface="Century Gothic"/>
                <a:ea typeface="Century Gothic"/>
                <a:cs typeface="Century Gothic"/>
                <a:sym typeface="Century Gothic"/>
              </a:rPr>
              <a:t>• Reduce the latency between the uploads. </a:t>
            </a:r>
            <a:endParaRPr sz="1300">
              <a:latin typeface="Century Gothic"/>
              <a:ea typeface="Century Gothic"/>
              <a:cs typeface="Century Gothic"/>
              <a:sym typeface="Century Gothic"/>
            </a:endParaRPr>
          </a:p>
          <a:p>
            <a:pPr indent="457200" lvl="0" marL="1371600" rtl="0" algn="l">
              <a:spcBef>
                <a:spcPts val="0"/>
              </a:spcBef>
              <a:spcAft>
                <a:spcPts val="0"/>
              </a:spcAft>
              <a:buNone/>
            </a:pPr>
            <a:r>
              <a:rPr lang="en-GB" sz="1300">
                <a:latin typeface="Century Gothic"/>
                <a:ea typeface="Century Gothic"/>
                <a:cs typeface="Century Gothic"/>
                <a:sym typeface="Century Gothic"/>
              </a:rPr>
              <a:t>• Detect potholes even when the car is at a very high speed.</a:t>
            </a:r>
            <a:endParaRPr sz="1300">
              <a:latin typeface="Century Gothic"/>
              <a:ea typeface="Century Gothic"/>
              <a:cs typeface="Century Gothic"/>
              <a:sym typeface="Century Gothic"/>
            </a:endParaRPr>
          </a:p>
          <a:p>
            <a:pPr indent="457200" lvl="0" marL="1371600" rtl="0" algn="l">
              <a:spcBef>
                <a:spcPts val="0"/>
              </a:spcBef>
              <a:spcAft>
                <a:spcPts val="0"/>
              </a:spcAft>
              <a:buNone/>
            </a:pPr>
            <a:r>
              <a:rPr lang="en-GB" sz="1300">
                <a:latin typeface="Century Gothic"/>
                <a:ea typeface="Century Gothic"/>
                <a:cs typeface="Century Gothic"/>
                <a:sym typeface="Century Gothic"/>
              </a:rPr>
              <a:t> </a:t>
            </a:r>
            <a:endParaRPr sz="1300">
              <a:latin typeface="Century Gothic"/>
              <a:ea typeface="Century Gothic"/>
              <a:cs typeface="Century Gothic"/>
              <a:sym typeface="Century Gothic"/>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7" name="Shape 487"/>
        <p:cNvGrpSpPr/>
        <p:nvPr/>
      </p:nvGrpSpPr>
      <p:grpSpPr>
        <a:xfrm>
          <a:off x="0" y="0"/>
          <a:ext cx="0" cy="0"/>
          <a:chOff x="0" y="0"/>
          <a:chExt cx="0" cy="0"/>
        </a:xfrm>
      </p:grpSpPr>
      <p:sp>
        <p:nvSpPr>
          <p:cNvPr id="488" name="Google Shape;488;p43"/>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489" name="Google Shape;489;p43"/>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latin typeface="Century Gothic"/>
                <a:ea typeface="Century Gothic"/>
                <a:cs typeface="Century Gothic"/>
                <a:sym typeface="Century Gothic"/>
              </a:rPr>
              <a:t>Our work can be found at</a:t>
            </a:r>
            <a:endParaRPr b="1" sz="1400">
              <a:latin typeface="Century Gothic"/>
              <a:ea typeface="Century Gothic"/>
              <a:cs typeface="Century Gothic"/>
              <a:sym typeface="Century Gothic"/>
            </a:endParaRPr>
          </a:p>
          <a:p>
            <a:pPr indent="0" lvl="0" marL="0" rtl="0" algn="l">
              <a:spcBef>
                <a:spcPts val="1600"/>
              </a:spcBef>
              <a:spcAft>
                <a:spcPts val="0"/>
              </a:spcAft>
              <a:buNone/>
            </a:pPr>
            <a:r>
              <a:rPr lang="en-GB" sz="1100">
                <a:solidFill>
                  <a:srgbClr val="FFFFFF"/>
                </a:solidFill>
                <a:uFill>
                  <a:noFill/>
                </a:uFill>
                <a:latin typeface="Century Gothic"/>
                <a:ea typeface="Century Gothic"/>
                <a:cs typeface="Century Gothic"/>
                <a:sym typeface="Century Gothic"/>
                <a:hlinkClick r:id="rId3"/>
              </a:rPr>
              <a:t>https://github.com/yagnahaunj1410/Pothole_Detection_Using_Image_Processing</a:t>
            </a:r>
            <a:endParaRPr b="1" sz="1100">
              <a:solidFill>
                <a:srgbClr val="FFFFFF"/>
              </a:solidFill>
              <a:latin typeface="Century Gothic"/>
              <a:ea typeface="Century Gothic"/>
              <a:cs typeface="Century Gothic"/>
              <a:sym typeface="Century Gothic"/>
            </a:endParaRPr>
          </a:p>
          <a:p>
            <a:pPr indent="0" lvl="0" marL="0" rtl="0" algn="l">
              <a:spcBef>
                <a:spcPts val="1600"/>
              </a:spcBef>
              <a:spcAft>
                <a:spcPts val="0"/>
              </a:spcAft>
              <a:buNone/>
            </a:pPr>
            <a:r>
              <a:rPr b="1" lang="en-GB" sz="1100">
                <a:solidFill>
                  <a:srgbClr val="FFFFFF"/>
                </a:solidFill>
                <a:latin typeface="Century Gothic"/>
                <a:ea typeface="Century Gothic"/>
                <a:cs typeface="Century Gothic"/>
                <a:sym typeface="Century Gothic"/>
              </a:rPr>
              <a:t>And</a:t>
            </a:r>
            <a:endParaRPr b="1" sz="1100">
              <a:solidFill>
                <a:srgbClr val="FFFFFF"/>
              </a:solidFill>
              <a:latin typeface="Century Gothic"/>
              <a:ea typeface="Century Gothic"/>
              <a:cs typeface="Century Gothic"/>
              <a:sym typeface="Century Gothic"/>
            </a:endParaRPr>
          </a:p>
          <a:p>
            <a:pPr indent="0" lvl="0" marL="0" rtl="0" algn="l">
              <a:spcBef>
                <a:spcPts val="1600"/>
              </a:spcBef>
              <a:spcAft>
                <a:spcPts val="1600"/>
              </a:spcAft>
              <a:buNone/>
            </a:pPr>
            <a:r>
              <a:rPr lang="en-GB" sz="1100">
                <a:solidFill>
                  <a:srgbClr val="FFFFFF"/>
                </a:solidFill>
                <a:uFill>
                  <a:noFill/>
                </a:uFill>
                <a:latin typeface="Century Gothic"/>
                <a:ea typeface="Century Gothic"/>
                <a:cs typeface="Century Gothic"/>
                <a:sym typeface="Century Gothic"/>
                <a:hlinkClick r:id="rId4"/>
              </a:rPr>
              <a:t>https://github.com/AnuragAnalog/Pothole-Detection</a:t>
            </a:r>
            <a:endParaRPr b="1" sz="1100">
              <a:solidFill>
                <a:srgbClr val="FFFFFF"/>
              </a:solidFill>
              <a:latin typeface="Century Gothic"/>
              <a:ea typeface="Century Gothic"/>
              <a:cs typeface="Century Gothic"/>
              <a:sym typeface="Century Gothic"/>
            </a:endParaRPr>
          </a:p>
        </p:txBody>
      </p:sp>
      <p:grpSp>
        <p:nvGrpSpPr>
          <p:cNvPr id="490" name="Google Shape;490;p43"/>
          <p:cNvGrpSpPr/>
          <p:nvPr/>
        </p:nvGrpSpPr>
        <p:grpSpPr>
          <a:xfrm>
            <a:off x="4066820" y="1553491"/>
            <a:ext cx="3159984" cy="2439109"/>
            <a:chOff x="3553042" y="1657806"/>
            <a:chExt cx="3461100" cy="2671532"/>
          </a:xfrm>
        </p:grpSpPr>
        <p:sp>
          <p:nvSpPr>
            <p:cNvPr id="491" name="Google Shape;491;p43"/>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3"/>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3"/>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3"/>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3"/>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3"/>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99" name="Google Shape;499;p43"/>
          <p:cNvPicPr preferRelativeResize="0"/>
          <p:nvPr/>
        </p:nvPicPr>
        <p:blipFill rotWithShape="1">
          <a:blip r:embed="rId5">
            <a:alphaModFix/>
          </a:blip>
          <a:srcRect b="26215" l="45356" r="19582" t="50734"/>
          <a:stretch/>
        </p:blipFill>
        <p:spPr>
          <a:xfrm>
            <a:off x="4115130" y="1605638"/>
            <a:ext cx="3063300" cy="1745700"/>
          </a:xfrm>
          <a:prstGeom prst="rect">
            <a:avLst/>
          </a:prstGeom>
          <a:noFill/>
          <a:ln>
            <a:noFill/>
          </a:ln>
        </p:spPr>
      </p:pic>
      <p:sp>
        <p:nvSpPr>
          <p:cNvPr id="500" name="Google Shape;500;p43"/>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 name="Google Shape;501;p43"/>
          <p:cNvGrpSpPr/>
          <p:nvPr/>
        </p:nvGrpSpPr>
        <p:grpSpPr>
          <a:xfrm>
            <a:off x="6762480" y="2546254"/>
            <a:ext cx="1024386" cy="1522884"/>
            <a:chOff x="6505573" y="2745170"/>
            <a:chExt cx="1122000" cy="1668000"/>
          </a:xfrm>
        </p:grpSpPr>
        <p:sp>
          <p:nvSpPr>
            <p:cNvPr id="502" name="Google Shape;502;p43"/>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3"/>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3"/>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3"/>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06" name="Google Shape;506;p43"/>
          <p:cNvPicPr preferRelativeResize="0"/>
          <p:nvPr/>
        </p:nvPicPr>
        <p:blipFill rotWithShape="1">
          <a:blip r:embed="rId6">
            <a:alphaModFix/>
          </a:blip>
          <a:srcRect b="16020" l="53168" r="26238" t="53058"/>
          <a:stretch/>
        </p:blipFill>
        <p:spPr>
          <a:xfrm>
            <a:off x="6762097" y="2613771"/>
            <a:ext cx="1024200" cy="1333200"/>
          </a:xfrm>
          <a:prstGeom prst="rect">
            <a:avLst/>
          </a:prstGeom>
          <a:noFill/>
          <a:ln>
            <a:noFill/>
          </a:ln>
        </p:spPr>
      </p:pic>
      <p:sp>
        <p:nvSpPr>
          <p:cNvPr id="507" name="Google Shape;507;p43"/>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 name="Google Shape;508;p43"/>
          <p:cNvGrpSpPr/>
          <p:nvPr/>
        </p:nvGrpSpPr>
        <p:grpSpPr>
          <a:xfrm>
            <a:off x="6405845" y="3121897"/>
            <a:ext cx="520684" cy="1036470"/>
            <a:chOff x="9543736" y="4486132"/>
            <a:chExt cx="570300" cy="1135235"/>
          </a:xfrm>
        </p:grpSpPr>
        <p:sp>
          <p:nvSpPr>
            <p:cNvPr id="509" name="Google Shape;509;p43"/>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3"/>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3"/>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3"/>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13" name="Google Shape;513;p43"/>
          <p:cNvPicPr preferRelativeResize="0"/>
          <p:nvPr/>
        </p:nvPicPr>
        <p:blipFill rotWithShape="1">
          <a:blip r:embed="rId7">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514" name="Google Shape;514;p43"/>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 name="Google Shape;515;p43"/>
          <p:cNvGrpSpPr/>
          <p:nvPr/>
        </p:nvGrpSpPr>
        <p:grpSpPr>
          <a:xfrm>
            <a:off x="7564804" y="3443361"/>
            <a:ext cx="455496" cy="692277"/>
            <a:chOff x="7384375" y="3728000"/>
            <a:chExt cx="498900" cy="758244"/>
          </a:xfrm>
        </p:grpSpPr>
        <p:sp>
          <p:nvSpPr>
            <p:cNvPr id="516" name="Google Shape;516;p43"/>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3"/>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3"/>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3"/>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43"/>
          <p:cNvGrpSpPr/>
          <p:nvPr/>
        </p:nvGrpSpPr>
        <p:grpSpPr>
          <a:xfrm>
            <a:off x="7564836" y="3561758"/>
            <a:ext cx="478081" cy="462776"/>
            <a:chOff x="7384385" y="3857442"/>
            <a:chExt cx="523637" cy="506874"/>
          </a:xfrm>
        </p:grpSpPr>
        <p:sp>
          <p:nvSpPr>
            <p:cNvPr id="521" name="Google Shape;521;p43"/>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 name="Google Shape;522;p43"/>
            <p:cNvGrpSpPr/>
            <p:nvPr/>
          </p:nvGrpSpPr>
          <p:grpSpPr>
            <a:xfrm>
              <a:off x="7384385" y="3857442"/>
              <a:ext cx="523637" cy="498900"/>
              <a:chOff x="7384385" y="3857442"/>
              <a:chExt cx="523637" cy="498900"/>
            </a:xfrm>
          </p:grpSpPr>
          <p:sp>
            <p:nvSpPr>
              <p:cNvPr id="523" name="Google Shape;523;p43"/>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3"/>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525" name="Google Shape;525;p43"/>
          <p:cNvPicPr preferRelativeResize="0"/>
          <p:nvPr/>
        </p:nvPicPr>
        <p:blipFill rotWithShape="1">
          <a:blip r:embed="rId8">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526" name="Google Shape;526;p43"/>
          <p:cNvGrpSpPr/>
          <p:nvPr/>
        </p:nvGrpSpPr>
        <p:grpSpPr>
          <a:xfrm>
            <a:off x="8110843" y="3443361"/>
            <a:ext cx="435785" cy="692277"/>
            <a:chOff x="7982421" y="3727763"/>
            <a:chExt cx="477311" cy="758244"/>
          </a:xfrm>
        </p:grpSpPr>
        <p:sp>
          <p:nvSpPr>
            <p:cNvPr id="527" name="Google Shape;527;p43"/>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3"/>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3"/>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3"/>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3"/>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3"/>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3"/>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3"/>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35" name="Google Shape;535;p43"/>
          <p:cNvPicPr preferRelativeResize="0"/>
          <p:nvPr/>
        </p:nvPicPr>
        <p:blipFill rotWithShape="1">
          <a:blip r:embed="rId9">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Introducing: Pothole Detector</a:t>
            </a:r>
            <a:endParaRPr/>
          </a:p>
        </p:txBody>
      </p:sp>
      <p:sp>
        <p:nvSpPr>
          <p:cNvPr id="264" name="Google Shape;264;p19"/>
          <p:cNvSpPr txBox="1"/>
          <p:nvPr>
            <p:ph idx="1" type="body"/>
          </p:nvPr>
        </p:nvSpPr>
        <p:spPr>
          <a:xfrm>
            <a:off x="1297500" y="11161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latin typeface="Century Gothic"/>
                <a:ea typeface="Century Gothic"/>
                <a:cs typeface="Century Gothic"/>
                <a:sym typeface="Century Gothic"/>
              </a:rPr>
              <a:t>Problem Statement</a:t>
            </a:r>
            <a:endParaRPr b="1" sz="1800">
              <a:latin typeface="Century Gothic"/>
              <a:ea typeface="Century Gothic"/>
              <a:cs typeface="Century Gothic"/>
              <a:sym typeface="Century Gothic"/>
            </a:endParaRPr>
          </a:p>
          <a:p>
            <a:pPr indent="0" lvl="0" marL="0" rtl="0" algn="just">
              <a:spcBef>
                <a:spcPts val="1600"/>
              </a:spcBef>
              <a:spcAft>
                <a:spcPts val="0"/>
              </a:spcAft>
              <a:buNone/>
            </a:pPr>
            <a:r>
              <a:rPr lang="en-GB" sz="1200">
                <a:solidFill>
                  <a:srgbClr val="FFFFFF"/>
                </a:solidFill>
                <a:latin typeface="Century Gothic"/>
                <a:ea typeface="Century Gothic"/>
                <a:cs typeface="Century Gothic"/>
                <a:sym typeface="Century Gothic"/>
              </a:rPr>
              <a:t>The goal of our project is to design a Pothole detection System which assists the driver in avoiding potholes on the roads, by giving the driver prior warnings. For example, it can be like a buzzer or series of LED, if the driver is approaching a pothole driver may be warned regarding the pothole on the road. In this, we propose a robust and straightforward design of a portable and affordable device that can alert the driver about the detected pothole. The hardware system installed in a moving vehicle can automatically detect and report potholes via image-processing of Raspberry-Pi microcontroller. The detailed images of the pothole and its location are stored and viewed through the GOOGLE API.</a:t>
            </a:r>
            <a:endParaRPr sz="1200">
              <a:solidFill>
                <a:srgbClr val="FFFFFF"/>
              </a:solidFill>
              <a:latin typeface="Century Gothic"/>
              <a:ea typeface="Century Gothic"/>
              <a:cs typeface="Century Gothic"/>
              <a:sym typeface="Century Gothic"/>
            </a:endParaRPr>
          </a:p>
          <a:p>
            <a:pPr indent="0" lvl="0" marL="0" rtl="0" algn="just">
              <a:spcBef>
                <a:spcPts val="1200"/>
              </a:spcBef>
              <a:spcAft>
                <a:spcPts val="0"/>
              </a:spcAft>
              <a:buNone/>
            </a:pPr>
            <a:r>
              <a:rPr lang="en-GB" sz="1200">
                <a:solidFill>
                  <a:srgbClr val="FFFFFF"/>
                </a:solidFill>
                <a:latin typeface="Century Gothic"/>
                <a:ea typeface="Century Gothic"/>
                <a:cs typeface="Century Gothic"/>
                <a:sym typeface="Century Gothic"/>
              </a:rPr>
              <a:t>  Index Terms—Pothole Detection, Hardware system, Raspberry-Pi microcontroller, GOOGLE API.  </a:t>
            </a:r>
            <a:endParaRPr sz="1200">
              <a:solidFill>
                <a:srgbClr val="FFFFFF"/>
              </a:solidFill>
              <a:latin typeface="Century Gothic"/>
              <a:ea typeface="Century Gothic"/>
              <a:cs typeface="Century Gothic"/>
              <a:sym typeface="Century Gothic"/>
            </a:endParaRPr>
          </a:p>
          <a:p>
            <a:pPr indent="0" lvl="0" marL="0" rtl="0" algn="l">
              <a:spcBef>
                <a:spcPts val="12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20"/>
          <p:cNvSpPr txBox="1"/>
          <p:nvPr>
            <p:ph type="title"/>
          </p:nvPr>
        </p:nvSpPr>
        <p:spPr>
          <a:xfrm>
            <a:off x="1297500" y="393750"/>
            <a:ext cx="7038900" cy="47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latin typeface="Century Gothic"/>
                <a:ea typeface="Century Gothic"/>
                <a:cs typeface="Century Gothic"/>
                <a:sym typeface="Century Gothic"/>
              </a:rPr>
              <a:t>Likely Impact</a:t>
            </a:r>
            <a:endParaRPr b="1" sz="1800">
              <a:latin typeface="Century Gothic"/>
              <a:ea typeface="Century Gothic"/>
              <a:cs typeface="Century Gothic"/>
              <a:sym typeface="Century Gothic"/>
            </a:endParaRPr>
          </a:p>
        </p:txBody>
      </p:sp>
      <p:sp>
        <p:nvSpPr>
          <p:cNvPr id="270" name="Google Shape;270;p20"/>
          <p:cNvSpPr txBox="1"/>
          <p:nvPr/>
        </p:nvSpPr>
        <p:spPr>
          <a:xfrm>
            <a:off x="1297500" y="97350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Century Gothic"/>
                <a:ea typeface="Century Gothic"/>
                <a:cs typeface="Century Gothic"/>
                <a:sym typeface="Century Gothic"/>
              </a:rPr>
              <a:t>01</a:t>
            </a:r>
            <a:endParaRPr>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endParaRPr>
          </a:p>
        </p:txBody>
      </p:sp>
      <p:sp>
        <p:nvSpPr>
          <p:cNvPr id="271" name="Google Shape;271;p20"/>
          <p:cNvSpPr txBox="1"/>
          <p:nvPr>
            <p:ph idx="1" type="body"/>
          </p:nvPr>
        </p:nvSpPr>
        <p:spPr>
          <a:xfrm>
            <a:off x="2030400" y="900850"/>
            <a:ext cx="5877300" cy="808800"/>
          </a:xfrm>
          <a:prstGeom prst="rect">
            <a:avLst/>
          </a:prstGeom>
        </p:spPr>
        <p:txBody>
          <a:bodyPr anchorCtr="0" anchor="t" bIns="91425" lIns="91425" spcFirstLastPara="1" rIns="91425" wrap="square" tIns="91425">
            <a:noAutofit/>
          </a:bodyPr>
          <a:lstStyle/>
          <a:p>
            <a:pPr indent="0" lvl="0" marL="0" rtl="0" algn="just">
              <a:spcBef>
                <a:spcPts val="600"/>
              </a:spcBef>
              <a:spcAft>
                <a:spcPts val="0"/>
              </a:spcAft>
              <a:buNone/>
            </a:pPr>
            <a:r>
              <a:rPr lang="en-GB">
                <a:solidFill>
                  <a:srgbClr val="FFFFFF"/>
                </a:solidFill>
                <a:latin typeface="Century Gothic"/>
                <a:ea typeface="Century Gothic"/>
                <a:cs typeface="Century Gothic"/>
                <a:sym typeface="Century Gothic"/>
              </a:rPr>
              <a:t>In this fast-moving world, people want to reach their destinations as soon as possible. Some apps suggest the routes which can   make us reach our goal early, and other apps show all   possible ways with traffic congestion for   whatever reason it may be, such as google maps and many more. </a:t>
            </a:r>
            <a:endParaRPr>
              <a:solidFill>
                <a:srgbClr val="FFFFFF"/>
              </a:solidFill>
              <a:latin typeface="Century Gothic"/>
              <a:ea typeface="Century Gothic"/>
              <a:cs typeface="Century Gothic"/>
              <a:sym typeface="Century Gothic"/>
            </a:endParaRPr>
          </a:p>
          <a:p>
            <a:pPr indent="0" lvl="0" marL="0" rtl="0" algn="l">
              <a:spcBef>
                <a:spcPts val="1200"/>
              </a:spcBef>
              <a:spcAft>
                <a:spcPts val="1600"/>
              </a:spcAft>
              <a:buNone/>
            </a:pPr>
            <a:r>
              <a:t/>
            </a:r>
            <a:endParaRPr>
              <a:solidFill>
                <a:srgbClr val="FFFFFF"/>
              </a:solidFill>
            </a:endParaRPr>
          </a:p>
        </p:txBody>
      </p:sp>
      <p:sp>
        <p:nvSpPr>
          <p:cNvPr id="272" name="Google Shape;272;p20"/>
          <p:cNvSpPr txBox="1"/>
          <p:nvPr/>
        </p:nvSpPr>
        <p:spPr>
          <a:xfrm>
            <a:off x="1297500" y="226980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Century Gothic"/>
                <a:ea typeface="Century Gothic"/>
                <a:cs typeface="Century Gothic"/>
                <a:sym typeface="Century Gothic"/>
              </a:rPr>
              <a:t>02</a:t>
            </a:r>
            <a:endParaRPr>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t/>
            </a:r>
            <a:endParaRPr sz="1300">
              <a:solidFill>
                <a:srgbClr val="FFFFFF"/>
              </a:solidFill>
            </a:endParaRPr>
          </a:p>
        </p:txBody>
      </p:sp>
      <p:sp>
        <p:nvSpPr>
          <p:cNvPr id="273" name="Google Shape;273;p20"/>
          <p:cNvSpPr txBox="1"/>
          <p:nvPr>
            <p:ph idx="1" type="body"/>
          </p:nvPr>
        </p:nvSpPr>
        <p:spPr>
          <a:xfrm>
            <a:off x="2030400" y="2269788"/>
            <a:ext cx="5877300" cy="808800"/>
          </a:xfrm>
          <a:prstGeom prst="rect">
            <a:avLst/>
          </a:prstGeom>
        </p:spPr>
        <p:txBody>
          <a:bodyPr anchorCtr="0" anchor="t" bIns="91425" lIns="91425" spcFirstLastPara="1" rIns="91425" wrap="square" tIns="91425">
            <a:noAutofit/>
          </a:bodyPr>
          <a:lstStyle/>
          <a:p>
            <a:pPr indent="0" lvl="0" marL="0" rtl="0" algn="just">
              <a:spcBef>
                <a:spcPts val="600"/>
              </a:spcBef>
              <a:spcAft>
                <a:spcPts val="0"/>
              </a:spcAft>
              <a:buNone/>
            </a:pPr>
            <a:r>
              <a:rPr lang="en-GB">
                <a:solidFill>
                  <a:srgbClr val="FFFFFF"/>
                </a:solidFill>
                <a:latin typeface="Century Gothic"/>
                <a:ea typeface="Century Gothic"/>
                <a:cs typeface="Century Gothic"/>
                <a:sym typeface="Century Gothic"/>
              </a:rPr>
              <a:t>But there are fewer apps that tell the condition of the road, whether it is good to travel or not, whether it suggests the route to the driver based on the state of the way. So this model mainly focuses on the travel safety of the passengers and updates the passengers with the best route to travel.</a:t>
            </a:r>
            <a:endParaRPr>
              <a:solidFill>
                <a:srgbClr val="FFFFFF"/>
              </a:solidFill>
              <a:latin typeface="Century Gothic"/>
              <a:ea typeface="Century Gothic"/>
              <a:cs typeface="Century Gothic"/>
              <a:sym typeface="Century Gothic"/>
            </a:endParaRPr>
          </a:p>
          <a:p>
            <a:pPr indent="0" lvl="0" marL="0" rtl="0" algn="l">
              <a:spcBef>
                <a:spcPts val="1200"/>
              </a:spcBef>
              <a:spcAft>
                <a:spcPts val="1600"/>
              </a:spcAft>
              <a:buNone/>
            </a:pPr>
            <a:r>
              <a:t/>
            </a:r>
            <a:endParaRPr>
              <a:solidFill>
                <a:srgbClr val="FFFFFF"/>
              </a:solidFill>
            </a:endParaRPr>
          </a:p>
        </p:txBody>
      </p:sp>
      <p:sp>
        <p:nvSpPr>
          <p:cNvPr id="274" name="Google Shape;274;p20"/>
          <p:cNvSpPr txBox="1"/>
          <p:nvPr/>
        </p:nvSpPr>
        <p:spPr>
          <a:xfrm>
            <a:off x="1297500" y="36387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Century Gothic"/>
                <a:ea typeface="Century Gothic"/>
                <a:cs typeface="Century Gothic"/>
                <a:sym typeface="Century Gothic"/>
              </a:rPr>
              <a:t>03</a:t>
            </a:r>
            <a:endParaRPr sz="1300">
              <a:solidFill>
                <a:srgbClr val="FFFFFF"/>
              </a:solidFill>
              <a:latin typeface="Century Gothic"/>
              <a:ea typeface="Century Gothic"/>
              <a:cs typeface="Century Gothic"/>
              <a:sym typeface="Century Gothic"/>
            </a:endParaRPr>
          </a:p>
        </p:txBody>
      </p:sp>
      <p:sp>
        <p:nvSpPr>
          <p:cNvPr id="275" name="Google Shape;275;p20"/>
          <p:cNvSpPr txBox="1"/>
          <p:nvPr>
            <p:ph idx="1" type="body"/>
          </p:nvPr>
        </p:nvSpPr>
        <p:spPr>
          <a:xfrm>
            <a:off x="2030400" y="363873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latin typeface="Century Gothic"/>
                <a:ea typeface="Century Gothic"/>
                <a:cs typeface="Century Gothic"/>
                <a:sym typeface="Century Gothic"/>
              </a:rPr>
              <a:t>Due to weather conditions, improper construction and overloading of vehicles the roads are getting damaged. The scope of the project lies, where the irregularity of the public roads affects the people</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21"/>
          <p:cNvSpPr txBox="1"/>
          <p:nvPr>
            <p:ph type="title"/>
          </p:nvPr>
        </p:nvSpPr>
        <p:spPr>
          <a:xfrm>
            <a:off x="1297500" y="393750"/>
            <a:ext cx="7038900" cy="44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latin typeface="Century Gothic"/>
                <a:ea typeface="Century Gothic"/>
                <a:cs typeface="Century Gothic"/>
                <a:sym typeface="Century Gothic"/>
              </a:rPr>
              <a:t>Development Process</a:t>
            </a:r>
            <a:endParaRPr/>
          </a:p>
        </p:txBody>
      </p:sp>
      <p:sp>
        <p:nvSpPr>
          <p:cNvPr id="281" name="Google Shape;281;p21"/>
          <p:cNvSpPr txBox="1"/>
          <p:nvPr>
            <p:ph idx="1" type="body"/>
          </p:nvPr>
        </p:nvSpPr>
        <p:spPr>
          <a:xfrm>
            <a:off x="3764525" y="1183225"/>
            <a:ext cx="5062500" cy="2390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Century Gothic"/>
                <a:ea typeface="Century Gothic"/>
                <a:cs typeface="Century Gothic"/>
                <a:sym typeface="Century Gothic"/>
              </a:rPr>
              <a:t>The strategy utilized to develop the module is Agile model.</a:t>
            </a:r>
            <a:endParaRPr>
              <a:latin typeface="Century Gothic"/>
              <a:ea typeface="Century Gothic"/>
              <a:cs typeface="Century Gothic"/>
              <a:sym typeface="Century Gothic"/>
            </a:endParaRPr>
          </a:p>
          <a:p>
            <a:pPr indent="0" lvl="0" marL="0" rtl="0" algn="l">
              <a:spcBef>
                <a:spcPts val="1600"/>
              </a:spcBef>
              <a:spcAft>
                <a:spcPts val="0"/>
              </a:spcAft>
              <a:buNone/>
            </a:pPr>
            <a:r>
              <a:rPr lang="en-GB">
                <a:latin typeface="Century Gothic"/>
                <a:ea typeface="Century Gothic"/>
                <a:cs typeface="Century Gothic"/>
                <a:sym typeface="Century Gothic"/>
              </a:rPr>
              <a:t> Agile Model was selected for the following reasons: </a:t>
            </a:r>
            <a:endParaRPr>
              <a:latin typeface="Century Gothic"/>
              <a:ea typeface="Century Gothic"/>
              <a:cs typeface="Century Gothic"/>
              <a:sym typeface="Century Gothic"/>
            </a:endParaRPr>
          </a:p>
          <a:p>
            <a:pPr indent="-311150" lvl="0" marL="457200" rtl="0" algn="l">
              <a:spcBef>
                <a:spcPts val="1600"/>
              </a:spcBef>
              <a:spcAft>
                <a:spcPts val="0"/>
              </a:spcAft>
              <a:buSzPts val="1300"/>
              <a:buFont typeface="Century Gothic"/>
              <a:buChar char="●"/>
            </a:pPr>
            <a:r>
              <a:rPr lang="en-GB">
                <a:latin typeface="Century Gothic"/>
                <a:ea typeface="Century Gothic"/>
                <a:cs typeface="Century Gothic"/>
                <a:sym typeface="Century Gothic"/>
              </a:rPr>
              <a:t>It allows for an improved quality of the product</a:t>
            </a:r>
            <a:endParaRPr>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It focuses on the user reviews about the product</a:t>
            </a:r>
            <a:endParaRPr>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It involves stakeholder engagement with the team</a:t>
            </a:r>
            <a:endParaRPr>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It provides a unique opportunity for clients or customers to be involved throughout the project</a:t>
            </a:r>
            <a:endParaRPr>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Another key benefit of an Agile methodology is that, unlike a Waterfall model, it allows for change in the functionality of the model </a:t>
            </a:r>
            <a:endParaRPr>
              <a:latin typeface="Century Gothic"/>
              <a:ea typeface="Century Gothic"/>
              <a:cs typeface="Century Gothic"/>
              <a:sym typeface="Century Gothic"/>
            </a:endParaRPr>
          </a:p>
          <a:p>
            <a:pPr indent="0" lvl="0" marL="457200" rtl="0" algn="l">
              <a:spcBef>
                <a:spcPts val="1600"/>
              </a:spcBef>
              <a:spcAft>
                <a:spcPts val="0"/>
              </a:spcAft>
              <a:buNone/>
            </a:pPr>
            <a:r>
              <a:t/>
            </a:r>
            <a:endParaRPr>
              <a:latin typeface="Century Gothic"/>
              <a:ea typeface="Century Gothic"/>
              <a:cs typeface="Century Gothic"/>
              <a:sym typeface="Century Gothic"/>
            </a:endParaRPr>
          </a:p>
          <a:p>
            <a:pPr indent="0" lvl="0" marL="457200" rtl="0" algn="l">
              <a:spcBef>
                <a:spcPts val="1600"/>
              </a:spcBef>
              <a:spcAft>
                <a:spcPts val="0"/>
              </a:spcAft>
              <a:buNone/>
            </a:pPr>
            <a:r>
              <a:t/>
            </a:r>
            <a:endParaRPr>
              <a:latin typeface="Century Gothic"/>
              <a:ea typeface="Century Gothic"/>
              <a:cs typeface="Century Gothic"/>
              <a:sym typeface="Century Gothic"/>
            </a:endParaRPr>
          </a:p>
          <a:p>
            <a:pPr indent="0" lvl="0" marL="457200" rtl="0" algn="l">
              <a:spcBef>
                <a:spcPts val="1600"/>
              </a:spcBef>
              <a:spcAft>
                <a:spcPts val="1600"/>
              </a:spcAft>
              <a:buNone/>
            </a:pPr>
            <a:r>
              <a:t/>
            </a:r>
            <a:endParaRPr>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22"/>
          <p:cNvSpPr txBox="1"/>
          <p:nvPr>
            <p:ph type="title"/>
          </p:nvPr>
        </p:nvSpPr>
        <p:spPr>
          <a:xfrm>
            <a:off x="1297500" y="393750"/>
            <a:ext cx="3798900" cy="53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latin typeface="Century Gothic"/>
                <a:ea typeface="Century Gothic"/>
                <a:cs typeface="Century Gothic"/>
                <a:sym typeface="Century Gothic"/>
              </a:rPr>
              <a:t>Team Size</a:t>
            </a:r>
            <a:endParaRPr/>
          </a:p>
        </p:txBody>
      </p:sp>
      <p:sp>
        <p:nvSpPr>
          <p:cNvPr id="287" name="Google Shape;287;p22"/>
          <p:cNvSpPr txBox="1"/>
          <p:nvPr>
            <p:ph idx="1" type="body"/>
          </p:nvPr>
        </p:nvSpPr>
        <p:spPr>
          <a:xfrm>
            <a:off x="1297500" y="985225"/>
            <a:ext cx="3798900" cy="340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Century Gothic"/>
                <a:ea typeface="Century Gothic"/>
                <a:cs typeface="Century Gothic"/>
                <a:sym typeface="Century Gothic"/>
              </a:rPr>
              <a:t>The team can be broadly classified into 6 categories:</a:t>
            </a:r>
            <a:endParaRPr>
              <a:solidFill>
                <a:srgbClr val="FFFFFF"/>
              </a:solidFill>
              <a:latin typeface="Century Gothic"/>
              <a:ea typeface="Century Gothic"/>
              <a:cs typeface="Century Gothic"/>
              <a:sym typeface="Century Gothic"/>
            </a:endParaRPr>
          </a:p>
          <a:p>
            <a:pPr indent="0" lvl="0" marL="457200" rtl="0" algn="l">
              <a:spcBef>
                <a:spcPts val="1600"/>
              </a:spcBef>
              <a:spcAft>
                <a:spcPts val="0"/>
              </a:spcAft>
              <a:buNone/>
            </a:pPr>
            <a:r>
              <a:t/>
            </a:r>
            <a:endParaRPr>
              <a:solidFill>
                <a:srgbClr val="FFFFFF"/>
              </a:solidFill>
              <a:latin typeface="Century Gothic"/>
              <a:ea typeface="Century Gothic"/>
              <a:cs typeface="Century Gothic"/>
              <a:sym typeface="Century Gothic"/>
            </a:endParaRPr>
          </a:p>
          <a:p>
            <a:pPr indent="-311150" lvl="0" marL="457200" rtl="0" algn="l">
              <a:spcBef>
                <a:spcPts val="1600"/>
              </a:spcBef>
              <a:spcAft>
                <a:spcPts val="0"/>
              </a:spcAft>
              <a:buSzPts val="1300"/>
              <a:buFont typeface="Century Gothic"/>
              <a:buChar char="●"/>
            </a:pPr>
            <a:r>
              <a:rPr lang="en-GB">
                <a:solidFill>
                  <a:srgbClr val="FFFFFF"/>
                </a:solidFill>
                <a:latin typeface="Century Gothic"/>
                <a:ea typeface="Century Gothic"/>
                <a:cs typeface="Century Gothic"/>
                <a:sym typeface="Century Gothic"/>
              </a:rPr>
              <a:t>Software Designer and Developer</a:t>
            </a:r>
            <a:endParaRPr>
              <a:solidFill>
                <a:srgbClr val="FFFFFF"/>
              </a:solidFill>
              <a:latin typeface="Century Gothic"/>
              <a:ea typeface="Century Gothic"/>
              <a:cs typeface="Century Gothic"/>
              <a:sym typeface="Century Gothic"/>
            </a:endParaRPr>
          </a:p>
          <a:p>
            <a:pPr indent="-311150" lvl="0" marL="457200" rtl="0" algn="l">
              <a:spcBef>
                <a:spcPts val="0"/>
              </a:spcBef>
              <a:spcAft>
                <a:spcPts val="0"/>
              </a:spcAft>
              <a:buClr>
                <a:srgbClr val="FFFFFF"/>
              </a:buClr>
              <a:buSzPts val="1300"/>
              <a:buFont typeface="Century Gothic"/>
              <a:buChar char="●"/>
            </a:pPr>
            <a:r>
              <a:rPr lang="en-GB">
                <a:solidFill>
                  <a:srgbClr val="FFFFFF"/>
                </a:solidFill>
                <a:latin typeface="Century Gothic"/>
                <a:ea typeface="Century Gothic"/>
                <a:cs typeface="Century Gothic"/>
                <a:sym typeface="Century Gothic"/>
              </a:rPr>
              <a:t>Project Team</a:t>
            </a:r>
            <a:endParaRPr>
              <a:solidFill>
                <a:srgbClr val="FFFFFF"/>
              </a:solidFill>
              <a:latin typeface="Century Gothic"/>
              <a:ea typeface="Century Gothic"/>
              <a:cs typeface="Century Gothic"/>
              <a:sym typeface="Century Gothic"/>
            </a:endParaRPr>
          </a:p>
          <a:p>
            <a:pPr indent="-311150" lvl="0" marL="457200" rtl="0" algn="l">
              <a:spcBef>
                <a:spcPts val="0"/>
              </a:spcBef>
              <a:spcAft>
                <a:spcPts val="0"/>
              </a:spcAft>
              <a:buClr>
                <a:srgbClr val="FFFFFF"/>
              </a:buClr>
              <a:buSzPts val="1300"/>
              <a:buFont typeface="Century Gothic"/>
              <a:buChar char="●"/>
            </a:pPr>
            <a:r>
              <a:rPr lang="en-GB">
                <a:solidFill>
                  <a:srgbClr val="FFFFFF"/>
                </a:solidFill>
                <a:latin typeface="Century Gothic"/>
                <a:ea typeface="Century Gothic"/>
                <a:cs typeface="Century Gothic"/>
                <a:sym typeface="Century Gothic"/>
              </a:rPr>
              <a:t>Database Administrator</a:t>
            </a:r>
            <a:endParaRPr>
              <a:solidFill>
                <a:srgbClr val="FFFFFF"/>
              </a:solidFill>
              <a:latin typeface="Century Gothic"/>
              <a:ea typeface="Century Gothic"/>
              <a:cs typeface="Century Gothic"/>
              <a:sym typeface="Century Gothic"/>
            </a:endParaRPr>
          </a:p>
          <a:p>
            <a:pPr indent="-311150" lvl="0" marL="457200" rtl="0" algn="l">
              <a:spcBef>
                <a:spcPts val="0"/>
              </a:spcBef>
              <a:spcAft>
                <a:spcPts val="0"/>
              </a:spcAft>
              <a:buClr>
                <a:srgbClr val="FFFFFF"/>
              </a:buClr>
              <a:buSzPts val="1300"/>
              <a:buFont typeface="Century Gothic"/>
              <a:buChar char="●"/>
            </a:pPr>
            <a:r>
              <a:rPr lang="en-GB">
                <a:solidFill>
                  <a:srgbClr val="FFFFFF"/>
                </a:solidFill>
                <a:latin typeface="Century Gothic"/>
                <a:ea typeface="Century Gothic"/>
                <a:cs typeface="Century Gothic"/>
                <a:sym typeface="Century Gothic"/>
              </a:rPr>
              <a:t>Change Control Board</a:t>
            </a:r>
            <a:endParaRPr>
              <a:solidFill>
                <a:srgbClr val="FFFFFF"/>
              </a:solidFill>
              <a:latin typeface="Century Gothic"/>
              <a:ea typeface="Century Gothic"/>
              <a:cs typeface="Century Gothic"/>
              <a:sym typeface="Century Gothic"/>
            </a:endParaRPr>
          </a:p>
          <a:p>
            <a:pPr indent="-311150" lvl="0" marL="457200" rtl="0" algn="l">
              <a:spcBef>
                <a:spcPts val="0"/>
              </a:spcBef>
              <a:spcAft>
                <a:spcPts val="0"/>
              </a:spcAft>
              <a:buClr>
                <a:srgbClr val="FFFFFF"/>
              </a:buClr>
              <a:buSzPts val="1300"/>
              <a:buFont typeface="Century Gothic"/>
              <a:buChar char="●"/>
            </a:pPr>
            <a:r>
              <a:rPr lang="en-GB">
                <a:solidFill>
                  <a:srgbClr val="FFFFFF"/>
                </a:solidFill>
                <a:latin typeface="Century Gothic"/>
                <a:ea typeface="Century Gothic"/>
                <a:cs typeface="Century Gothic"/>
                <a:sym typeface="Century Gothic"/>
              </a:rPr>
              <a:t>Testers</a:t>
            </a:r>
            <a:endParaRPr>
              <a:solidFill>
                <a:srgbClr val="FFFFFF"/>
              </a:solidFill>
              <a:latin typeface="Century Gothic"/>
              <a:ea typeface="Century Gothic"/>
              <a:cs typeface="Century Gothic"/>
              <a:sym typeface="Century Gothic"/>
            </a:endParaRPr>
          </a:p>
          <a:p>
            <a:pPr indent="-311150" lvl="0" marL="457200" rtl="0" algn="l">
              <a:spcBef>
                <a:spcPts val="0"/>
              </a:spcBef>
              <a:spcAft>
                <a:spcPts val="0"/>
              </a:spcAft>
              <a:buClr>
                <a:srgbClr val="FFFFFF"/>
              </a:buClr>
              <a:buSzPts val="1300"/>
              <a:buFont typeface="Century Gothic"/>
              <a:buChar char="●"/>
            </a:pPr>
            <a:r>
              <a:rPr lang="en-GB">
                <a:solidFill>
                  <a:srgbClr val="FFFFFF"/>
                </a:solidFill>
                <a:latin typeface="Century Gothic"/>
                <a:ea typeface="Century Gothic"/>
                <a:cs typeface="Century Gothic"/>
                <a:sym typeface="Century Gothic"/>
              </a:rPr>
              <a:t>Analysts</a:t>
            </a:r>
            <a:endParaRPr>
              <a:solidFill>
                <a:srgbClr val="FFFFFF"/>
              </a:solidFill>
              <a:latin typeface="Century Gothic"/>
              <a:ea typeface="Century Gothic"/>
              <a:cs typeface="Century Gothic"/>
              <a:sym typeface="Century Gothic"/>
            </a:endParaRPr>
          </a:p>
        </p:txBody>
      </p:sp>
      <p:pic>
        <p:nvPicPr>
          <p:cNvPr id="288" name="Google Shape;288;p22"/>
          <p:cNvPicPr preferRelativeResize="0"/>
          <p:nvPr/>
        </p:nvPicPr>
        <p:blipFill rotWithShape="1">
          <a:blip r:embed="rId3">
            <a:alphaModFix/>
          </a:blip>
          <a:srcRect b="0" l="16791" r="16785" t="0"/>
          <a:stretch/>
        </p:blipFill>
        <p:spPr>
          <a:xfrm rot="-5400000">
            <a:off x="5710147" y="2704980"/>
            <a:ext cx="2431500" cy="2436000"/>
          </a:xfrm>
          <a:prstGeom prst="diagStripe">
            <a:avLst>
              <a:gd fmla="val 50445" name="adj"/>
            </a:avLst>
          </a:prstGeom>
          <a:noFill/>
          <a:ln>
            <a:noFill/>
          </a:ln>
        </p:spPr>
      </p:pic>
      <p:pic>
        <p:nvPicPr>
          <p:cNvPr id="289" name="Google Shape;289;p22"/>
          <p:cNvPicPr preferRelativeResize="0"/>
          <p:nvPr/>
        </p:nvPicPr>
        <p:blipFill rotWithShape="1">
          <a:blip r:embed="rId4">
            <a:alphaModFix/>
          </a:blip>
          <a:srcRect b="-5769" l="18650" r="15211" t="5770"/>
          <a:stretch/>
        </p:blipFill>
        <p:spPr>
          <a:xfrm rot="-5400000">
            <a:off x="5757450" y="1376600"/>
            <a:ext cx="2451900" cy="2485500"/>
          </a:xfrm>
          <a:prstGeom prst="diagStripe">
            <a:avLst>
              <a:gd fmla="val 49333" name="adj"/>
            </a:avLst>
          </a:prstGeom>
          <a:noFill/>
          <a:ln>
            <a:noFill/>
          </a:ln>
        </p:spPr>
      </p:pic>
      <p:pic>
        <p:nvPicPr>
          <p:cNvPr id="290" name="Google Shape;290;p22"/>
          <p:cNvPicPr preferRelativeResize="0"/>
          <p:nvPr/>
        </p:nvPicPr>
        <p:blipFill rotWithShape="1">
          <a:blip r:embed="rId5">
            <a:alphaModFix/>
          </a:blip>
          <a:srcRect b="-11259" l="18848" r="6295" t="11260"/>
          <a:stretch/>
        </p:blipFill>
        <p:spPr>
          <a:xfrm rot="5400000">
            <a:off x="6637386" y="2137210"/>
            <a:ext cx="2504700" cy="2509500"/>
          </a:xfrm>
          <a:prstGeom prst="diagStripe">
            <a:avLst>
              <a:gd fmla="val 50445" name="adj"/>
            </a:avLst>
          </a:prstGeom>
          <a:noFill/>
          <a:ln>
            <a:noFill/>
          </a:ln>
        </p:spPr>
      </p:pic>
      <p:sp>
        <p:nvSpPr>
          <p:cNvPr id="291" name="Google Shape;291;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23"/>
          <p:cNvSpPr txBox="1"/>
          <p:nvPr>
            <p:ph type="title"/>
          </p:nvPr>
        </p:nvSpPr>
        <p:spPr>
          <a:xfrm>
            <a:off x="1297500" y="393750"/>
            <a:ext cx="7038900" cy="5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System Analysis</a:t>
            </a:r>
            <a:endParaRPr/>
          </a:p>
        </p:txBody>
      </p:sp>
      <p:sp>
        <p:nvSpPr>
          <p:cNvPr id="297" name="Google Shape;297;p23"/>
          <p:cNvSpPr txBox="1"/>
          <p:nvPr>
            <p:ph idx="1" type="body"/>
          </p:nvPr>
        </p:nvSpPr>
        <p:spPr>
          <a:xfrm>
            <a:off x="1297500" y="992550"/>
            <a:ext cx="7038900" cy="348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latin typeface="Century Gothic"/>
                <a:ea typeface="Century Gothic"/>
                <a:cs typeface="Century Gothic"/>
                <a:sym typeface="Century Gothic"/>
              </a:rPr>
              <a:t>Stakeholders</a:t>
            </a:r>
            <a:endParaRPr b="1" sz="1800">
              <a:latin typeface="Century Gothic"/>
              <a:ea typeface="Century Gothic"/>
              <a:cs typeface="Century Gothic"/>
              <a:sym typeface="Century Gothic"/>
            </a:endParaRPr>
          </a:p>
          <a:p>
            <a:pPr indent="0" lvl="0" marL="0" rtl="0" algn="l">
              <a:spcBef>
                <a:spcPts val="1600"/>
              </a:spcBef>
              <a:spcAft>
                <a:spcPts val="0"/>
              </a:spcAft>
              <a:buNone/>
            </a:pPr>
            <a:r>
              <a:rPr lang="en-GB">
                <a:latin typeface="Century Gothic"/>
                <a:ea typeface="Century Gothic"/>
                <a:cs typeface="Century Gothic"/>
                <a:sym typeface="Century Gothic"/>
              </a:rPr>
              <a:t>The below are the stakeholders taking part in the total scenario:</a:t>
            </a:r>
            <a:endParaRPr>
              <a:latin typeface="Century Gothic"/>
              <a:ea typeface="Century Gothic"/>
              <a:cs typeface="Century Gothic"/>
              <a:sym typeface="Century Gothic"/>
            </a:endParaRPr>
          </a:p>
          <a:p>
            <a:pPr indent="-311150" lvl="0" marL="457200" rtl="0" algn="l">
              <a:spcBef>
                <a:spcPts val="1600"/>
              </a:spcBef>
              <a:spcAft>
                <a:spcPts val="0"/>
              </a:spcAft>
              <a:buSzPts val="1300"/>
              <a:buFont typeface="Century Gothic"/>
              <a:buChar char="●"/>
            </a:pPr>
            <a:r>
              <a:rPr lang="en-GB">
                <a:latin typeface="Century Gothic"/>
                <a:ea typeface="Century Gothic"/>
                <a:cs typeface="Century Gothic"/>
                <a:sym typeface="Century Gothic"/>
              </a:rPr>
              <a:t>User (Driver)</a:t>
            </a:r>
            <a:endParaRPr>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Data Analyst who takes the data provided by the devices and perform some data analyst.</a:t>
            </a:r>
            <a:endParaRPr>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Software Developer who debugs any issues after the installation.</a:t>
            </a:r>
            <a:endParaRPr>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Project Manager who manages the project.</a:t>
            </a:r>
            <a:endParaRPr>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Tester who tests the model.</a:t>
            </a:r>
            <a:endParaRPr>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Change control board. </a:t>
            </a:r>
            <a:endParaRPr>
              <a:latin typeface="Century Gothic"/>
              <a:ea typeface="Century Gothic"/>
              <a:cs typeface="Century Gothic"/>
              <a:sym typeface="Century Gothic"/>
            </a:endParaRPr>
          </a:p>
          <a:p>
            <a:pPr indent="-311150" lvl="0" marL="457200" rtl="0" algn="l">
              <a:spcBef>
                <a:spcPts val="0"/>
              </a:spcBef>
              <a:spcAft>
                <a:spcPts val="0"/>
              </a:spcAft>
              <a:buSzPts val="1300"/>
              <a:buFont typeface="Century Gothic"/>
              <a:buChar char="●"/>
            </a:pPr>
            <a:r>
              <a:rPr lang="en-GB">
                <a:latin typeface="Century Gothic"/>
                <a:ea typeface="Century Gothic"/>
                <a:cs typeface="Century Gothic"/>
                <a:sym typeface="Century Gothic"/>
              </a:rPr>
              <a:t>Project team.</a:t>
            </a:r>
            <a:endParaRPr>
              <a:latin typeface="Century Gothic"/>
              <a:ea typeface="Century Gothic"/>
              <a:cs typeface="Century Gothic"/>
              <a:sym typeface="Century Gothic"/>
            </a:endParaRPr>
          </a:p>
          <a:p>
            <a:pPr indent="0" lvl="0" marL="0" rtl="0" algn="l">
              <a:spcBef>
                <a:spcPts val="1600"/>
              </a:spcBef>
              <a:spcAft>
                <a:spcPts val="1600"/>
              </a:spcAft>
              <a:buNone/>
            </a:pPr>
            <a:r>
              <a:t/>
            </a:r>
            <a:endParaRPr>
              <a:latin typeface="Century Gothic"/>
              <a:ea typeface="Century Gothic"/>
              <a:cs typeface="Century Gothic"/>
              <a:sym typeface="Century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24"/>
          <p:cNvSpPr txBox="1"/>
          <p:nvPr>
            <p:ph type="title"/>
          </p:nvPr>
        </p:nvSpPr>
        <p:spPr>
          <a:xfrm>
            <a:off x="1297500" y="661800"/>
            <a:ext cx="7038900" cy="511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800">
                <a:latin typeface="Century Gothic"/>
                <a:ea typeface="Century Gothic"/>
                <a:cs typeface="Century Gothic"/>
                <a:sym typeface="Century Gothic"/>
              </a:rPr>
              <a:t>Competitive Analysis</a:t>
            </a:r>
            <a:endParaRPr/>
          </a:p>
        </p:txBody>
      </p:sp>
      <p:sp>
        <p:nvSpPr>
          <p:cNvPr id="303" name="Google Shape;303;p24"/>
          <p:cNvSpPr txBox="1"/>
          <p:nvPr>
            <p:ph idx="1" type="body"/>
          </p:nvPr>
        </p:nvSpPr>
        <p:spPr>
          <a:xfrm>
            <a:off x="1297500" y="1477850"/>
            <a:ext cx="7038900" cy="300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latin typeface="Century Gothic"/>
                <a:ea typeface="Century Gothic"/>
                <a:cs typeface="Century Gothic"/>
                <a:sym typeface="Century Gothic"/>
              </a:rPr>
              <a:t>People in this time need instant solutions for problems; one of the issues is that they need to reach their destinations early, and many applications can do this work. Still, what our app does differently makes us stand out from others, it not only suggests which road reaches your destination faster but also indicates which route is most safe to travel. </a:t>
            </a:r>
            <a:endParaRPr>
              <a:latin typeface="Century Gothic"/>
              <a:ea typeface="Century Gothic"/>
              <a:cs typeface="Century Gothic"/>
              <a:sym typeface="Century Gothic"/>
            </a:endParaRPr>
          </a:p>
          <a:p>
            <a:pPr indent="457200" lvl="0" marL="0" rtl="0" algn="just">
              <a:spcBef>
                <a:spcPts val="1600"/>
              </a:spcBef>
              <a:spcAft>
                <a:spcPts val="0"/>
              </a:spcAft>
              <a:buNone/>
            </a:pPr>
            <a:r>
              <a:rPr lang="en-GB">
                <a:latin typeface="Century Gothic"/>
                <a:ea typeface="Century Gothic"/>
                <a:cs typeface="Century Gothic"/>
                <a:sym typeface="Century Gothic"/>
              </a:rPr>
              <a:t>    The work which can be done by our app is the most critical work, which     makes it to find its way into the minds of the users.</a:t>
            </a:r>
            <a:endParaRPr>
              <a:latin typeface="Century Gothic"/>
              <a:ea typeface="Century Gothic"/>
              <a:cs typeface="Century Gothic"/>
              <a:sym typeface="Century Gothic"/>
            </a:endParaRPr>
          </a:p>
          <a:p>
            <a:pPr indent="0" lvl="0" marL="0" rtl="0" algn="l">
              <a:spcBef>
                <a:spcPts val="1600"/>
              </a:spcBef>
              <a:spcAft>
                <a:spcPts val="1600"/>
              </a:spcAft>
              <a:buNone/>
            </a:pPr>
            <a:r>
              <a:t/>
            </a:r>
            <a:endParaRPr>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25"/>
          <p:cNvSpPr txBox="1"/>
          <p:nvPr>
            <p:ph type="title"/>
          </p:nvPr>
        </p:nvSpPr>
        <p:spPr>
          <a:xfrm>
            <a:off x="1297500" y="393750"/>
            <a:ext cx="7038900" cy="461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800">
                <a:latin typeface="Century Gothic"/>
                <a:ea typeface="Century Gothic"/>
                <a:cs typeface="Century Gothic"/>
                <a:sym typeface="Century Gothic"/>
              </a:rPr>
              <a:t>Requirements</a:t>
            </a:r>
            <a:endParaRPr/>
          </a:p>
          <a:p>
            <a:pPr indent="0" lvl="0" marL="0" rtl="0" algn="l">
              <a:spcBef>
                <a:spcPts val="1600"/>
              </a:spcBef>
              <a:spcAft>
                <a:spcPts val="0"/>
              </a:spcAft>
              <a:buNone/>
            </a:pPr>
            <a:r>
              <a:t/>
            </a:r>
            <a:endParaRPr/>
          </a:p>
        </p:txBody>
      </p:sp>
      <p:sp>
        <p:nvSpPr>
          <p:cNvPr id="309" name="Google Shape;309;p25"/>
          <p:cNvSpPr txBox="1"/>
          <p:nvPr>
            <p:ph idx="1" type="body"/>
          </p:nvPr>
        </p:nvSpPr>
        <p:spPr>
          <a:xfrm>
            <a:off x="1297500" y="854850"/>
            <a:ext cx="7038900" cy="362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Century Gothic"/>
                <a:ea typeface="Century Gothic"/>
                <a:cs typeface="Century Gothic"/>
                <a:sym typeface="Century Gothic"/>
              </a:rPr>
              <a:t>The embedded device processes the incoming stream of video and detects any pothole in the flow, if any, it immediately intimates the user with a signal. It also saves the information of pothole identified and coordinates in a file for cross-validation. </a:t>
            </a:r>
            <a:endParaRPr>
              <a:latin typeface="Century Gothic"/>
              <a:ea typeface="Century Gothic"/>
              <a:cs typeface="Century Gothic"/>
              <a:sym typeface="Century Gothic"/>
            </a:endParaRPr>
          </a:p>
          <a:p>
            <a:pPr indent="0" lvl="0" marL="0" rtl="0" algn="l">
              <a:spcBef>
                <a:spcPts val="1600"/>
              </a:spcBef>
              <a:spcAft>
                <a:spcPts val="0"/>
              </a:spcAft>
              <a:buNone/>
            </a:pPr>
            <a:r>
              <a:t/>
            </a:r>
            <a:endParaRPr>
              <a:latin typeface="Century Gothic"/>
              <a:ea typeface="Century Gothic"/>
              <a:cs typeface="Century Gothic"/>
              <a:sym typeface="Century Gothic"/>
            </a:endParaRPr>
          </a:p>
          <a:p>
            <a:pPr indent="0" lvl="0" marL="457200" rtl="0" algn="l">
              <a:spcBef>
                <a:spcPts val="1600"/>
              </a:spcBef>
              <a:spcAft>
                <a:spcPts val="0"/>
              </a:spcAft>
              <a:buNone/>
            </a:pPr>
            <a:r>
              <a:t/>
            </a:r>
            <a:endParaRPr>
              <a:latin typeface="Century Gothic"/>
              <a:ea typeface="Century Gothic"/>
              <a:cs typeface="Century Gothic"/>
              <a:sym typeface="Century Gothic"/>
            </a:endParaRPr>
          </a:p>
          <a:p>
            <a:pPr indent="0" lvl="0" marL="457200" rtl="0" algn="l">
              <a:spcBef>
                <a:spcPts val="1600"/>
              </a:spcBef>
              <a:spcAft>
                <a:spcPts val="1600"/>
              </a:spcAft>
              <a:buNone/>
            </a:pPr>
            <a:r>
              <a:t/>
            </a:r>
            <a:endParaRPr>
              <a:latin typeface="Century Gothic"/>
              <a:ea typeface="Century Gothic"/>
              <a:cs typeface="Century Gothic"/>
              <a:sym typeface="Century Gothic"/>
            </a:endParaRPr>
          </a:p>
        </p:txBody>
      </p:sp>
      <p:sp>
        <p:nvSpPr>
          <p:cNvPr id="310" name="Google Shape;310;p25"/>
          <p:cNvSpPr txBox="1"/>
          <p:nvPr/>
        </p:nvSpPr>
        <p:spPr>
          <a:xfrm>
            <a:off x="1419900" y="1818325"/>
            <a:ext cx="666600" cy="6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lt1"/>
                </a:solidFill>
                <a:latin typeface="Century Gothic"/>
                <a:ea typeface="Century Gothic"/>
                <a:cs typeface="Century Gothic"/>
                <a:sym typeface="Century Gothic"/>
              </a:rPr>
              <a:t>01</a:t>
            </a:r>
            <a:endParaRPr>
              <a:latin typeface="Lato"/>
              <a:ea typeface="Lato"/>
              <a:cs typeface="Lato"/>
              <a:sym typeface="Lato"/>
            </a:endParaRPr>
          </a:p>
        </p:txBody>
      </p:sp>
      <p:sp>
        <p:nvSpPr>
          <p:cNvPr id="311" name="Google Shape;311;p25"/>
          <p:cNvSpPr txBox="1"/>
          <p:nvPr/>
        </p:nvSpPr>
        <p:spPr>
          <a:xfrm>
            <a:off x="2129850" y="1818325"/>
            <a:ext cx="5766600" cy="7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The system should be restarted every 6 hrs, for the cache to flush and the pi camera should be replaced every 5 years for the model to work properly.</a:t>
            </a:r>
            <a:endParaRPr sz="1300">
              <a:solidFill>
                <a:srgbClr val="FFFFFF"/>
              </a:solidFill>
              <a:latin typeface="Century Gothic"/>
              <a:ea typeface="Century Gothic"/>
              <a:cs typeface="Century Gothic"/>
              <a:sym typeface="Century Gothic"/>
            </a:endParaRPr>
          </a:p>
        </p:txBody>
      </p:sp>
      <p:sp>
        <p:nvSpPr>
          <p:cNvPr id="312" name="Google Shape;312;p25"/>
          <p:cNvSpPr txBox="1"/>
          <p:nvPr/>
        </p:nvSpPr>
        <p:spPr>
          <a:xfrm>
            <a:off x="1419900" y="2571750"/>
            <a:ext cx="608700" cy="6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lt1"/>
                </a:solidFill>
                <a:latin typeface="Century Gothic"/>
                <a:ea typeface="Century Gothic"/>
                <a:cs typeface="Century Gothic"/>
                <a:sym typeface="Century Gothic"/>
              </a:rPr>
              <a:t>02</a:t>
            </a:r>
            <a:endParaRPr>
              <a:latin typeface="Lato"/>
              <a:ea typeface="Lato"/>
              <a:cs typeface="Lato"/>
              <a:sym typeface="Lato"/>
            </a:endParaRPr>
          </a:p>
        </p:txBody>
      </p:sp>
      <p:sp>
        <p:nvSpPr>
          <p:cNvPr id="313" name="Google Shape;313;p25"/>
          <p:cNvSpPr txBox="1"/>
          <p:nvPr/>
        </p:nvSpPr>
        <p:spPr>
          <a:xfrm>
            <a:off x="2129850" y="2571750"/>
            <a:ext cx="5723100" cy="6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The user need not to provide any of their confidential details for the module to work.</a:t>
            </a:r>
            <a:endParaRPr sz="1300">
              <a:solidFill>
                <a:srgbClr val="FFFFFF"/>
              </a:solidFill>
              <a:latin typeface="Century Gothic"/>
              <a:ea typeface="Century Gothic"/>
              <a:cs typeface="Century Gothic"/>
              <a:sym typeface="Century Gothic"/>
            </a:endParaRPr>
          </a:p>
        </p:txBody>
      </p:sp>
      <p:sp>
        <p:nvSpPr>
          <p:cNvPr id="314" name="Google Shape;314;p25"/>
          <p:cNvSpPr txBox="1"/>
          <p:nvPr/>
        </p:nvSpPr>
        <p:spPr>
          <a:xfrm>
            <a:off x="1419900" y="3194850"/>
            <a:ext cx="666600" cy="6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lt1"/>
                </a:solidFill>
                <a:latin typeface="Century Gothic"/>
                <a:ea typeface="Century Gothic"/>
                <a:cs typeface="Century Gothic"/>
                <a:sym typeface="Century Gothic"/>
              </a:rPr>
              <a:t>03</a:t>
            </a:r>
            <a:endParaRPr>
              <a:latin typeface="Lato"/>
              <a:ea typeface="Lato"/>
              <a:cs typeface="Lato"/>
              <a:sym typeface="Lato"/>
            </a:endParaRPr>
          </a:p>
        </p:txBody>
      </p:sp>
      <p:sp>
        <p:nvSpPr>
          <p:cNvPr id="315" name="Google Shape;315;p25"/>
          <p:cNvSpPr txBox="1"/>
          <p:nvPr/>
        </p:nvSpPr>
        <p:spPr>
          <a:xfrm>
            <a:off x="2129850" y="3194850"/>
            <a:ext cx="5723100" cy="7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Century Gothic"/>
                <a:ea typeface="Century Gothic"/>
                <a:cs typeface="Century Gothic"/>
                <a:sym typeface="Century Gothic"/>
              </a:rPr>
              <a:t>For the module to work, the car should be running and should also limit their speed to under 40kmph.</a:t>
            </a:r>
            <a:endParaRPr sz="1300">
              <a:solidFill>
                <a:srgbClr val="FFFFFF"/>
              </a:solidFill>
              <a:latin typeface="Century Gothic"/>
              <a:ea typeface="Century Gothic"/>
              <a:cs typeface="Century Gothic"/>
              <a:sym typeface="Century Gothic"/>
            </a:endParaRPr>
          </a:p>
        </p:txBody>
      </p:sp>
      <p:sp>
        <p:nvSpPr>
          <p:cNvPr id="316" name="Google Shape;316;p25"/>
          <p:cNvSpPr txBox="1"/>
          <p:nvPr/>
        </p:nvSpPr>
        <p:spPr>
          <a:xfrm>
            <a:off x="1419900" y="3817950"/>
            <a:ext cx="608700" cy="5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lt1"/>
                </a:solidFill>
                <a:latin typeface="Century Gothic"/>
                <a:ea typeface="Century Gothic"/>
                <a:cs typeface="Century Gothic"/>
                <a:sym typeface="Century Gothic"/>
              </a:rPr>
              <a:t>04</a:t>
            </a:r>
            <a:endParaRPr>
              <a:latin typeface="Lato"/>
              <a:ea typeface="Lato"/>
              <a:cs typeface="Lato"/>
              <a:sym typeface="Lato"/>
            </a:endParaRPr>
          </a:p>
        </p:txBody>
      </p:sp>
      <p:sp>
        <p:nvSpPr>
          <p:cNvPr id="317" name="Google Shape;317;p25"/>
          <p:cNvSpPr txBox="1"/>
          <p:nvPr/>
        </p:nvSpPr>
        <p:spPr>
          <a:xfrm>
            <a:off x="2129850" y="3817950"/>
            <a:ext cx="5665200" cy="58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Century Gothic"/>
                <a:ea typeface="Century Gothic"/>
                <a:cs typeface="Century Gothic"/>
                <a:sym typeface="Century Gothic"/>
              </a:rPr>
              <a:t>As we are using a pre-trained model for detecting the potholes, the time constraints will be on alert the driver about the pothole and suggesting to him the best and safe possible route.</a:t>
            </a:r>
            <a:endParaRPr sz="1300">
              <a:solidFill>
                <a:srgbClr val="FFFFFF"/>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